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5" r:id="rId1"/>
    <p:sldMasterId id="2147483663" r:id="rId2"/>
    <p:sldMasterId id="2147483678" r:id="rId3"/>
    <p:sldMasterId id="2147483671" r:id="rId4"/>
    <p:sldMasterId id="2147483660" r:id="rId5"/>
    <p:sldMasterId id="2147483692" r:id="rId6"/>
  </p:sldMasterIdLst>
  <p:notesMasterIdLst>
    <p:notesMasterId r:id="rId41"/>
  </p:notesMasterIdLst>
  <p:sldIdLst>
    <p:sldId id="375" r:id="rId7"/>
    <p:sldId id="392" r:id="rId8"/>
    <p:sldId id="407" r:id="rId9"/>
    <p:sldId id="395" r:id="rId10"/>
    <p:sldId id="355" r:id="rId11"/>
    <p:sldId id="356" r:id="rId12"/>
    <p:sldId id="352" r:id="rId13"/>
    <p:sldId id="378" r:id="rId14"/>
    <p:sldId id="358" r:id="rId15"/>
    <p:sldId id="397" r:id="rId16"/>
    <p:sldId id="349" r:id="rId17"/>
    <p:sldId id="399" r:id="rId18"/>
    <p:sldId id="400" r:id="rId19"/>
    <p:sldId id="362" r:id="rId20"/>
    <p:sldId id="363" r:id="rId21"/>
    <p:sldId id="419" r:id="rId22"/>
    <p:sldId id="408" r:id="rId23"/>
    <p:sldId id="410" r:id="rId24"/>
    <p:sldId id="401" r:id="rId25"/>
    <p:sldId id="365" r:id="rId26"/>
    <p:sldId id="402" r:id="rId27"/>
    <p:sldId id="403" r:id="rId28"/>
    <p:sldId id="426" r:id="rId29"/>
    <p:sldId id="425" r:id="rId30"/>
    <p:sldId id="431" r:id="rId31"/>
    <p:sldId id="428" r:id="rId32"/>
    <p:sldId id="429" r:id="rId33"/>
    <p:sldId id="432" r:id="rId34"/>
    <p:sldId id="433" r:id="rId35"/>
    <p:sldId id="434" r:id="rId36"/>
    <p:sldId id="435" r:id="rId37"/>
    <p:sldId id="423" r:id="rId38"/>
    <p:sldId id="430" r:id="rId39"/>
    <p:sldId id="377" r:id="rId40"/>
  </p:sldIdLst>
  <p:sldSz cx="12192000" cy="5084763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D00"/>
    <a:srgbClr val="FBC503"/>
    <a:srgbClr val="B57AFF"/>
    <a:srgbClr val="121213"/>
    <a:srgbClr val="3B82E9"/>
    <a:srgbClr val="32CDBD"/>
    <a:srgbClr val="D2D2D2"/>
    <a:srgbClr val="5BAEFF"/>
    <a:srgbClr val="F0162C"/>
    <a:srgbClr val="FC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26"/>
    <p:restoredTop sz="76637"/>
  </p:normalViewPr>
  <p:slideViewPr>
    <p:cSldViewPr snapToGrid="0">
      <p:cViewPr>
        <p:scale>
          <a:sx n="100" d="100"/>
          <a:sy n="100" d="100"/>
        </p:scale>
        <p:origin x="768" y="784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01923-6BB1-2842-BB69-A0EABEBAAF77}" type="datetimeFigureOut">
              <a:rPr lang="en-US" smtClean="0"/>
              <a:t>5/7/26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69875" y="1143000"/>
            <a:ext cx="7397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6F54-1347-E64B-B3A7-17DE9CEEC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1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3811A-5735-B14B-1749-8AB2E9596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71A3D-865C-AA27-4043-5B2794E17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06BE5C-1857-74DF-7480-F3192D108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this, there are two key challenges. [Click]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resolution scaling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bottleneck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 target is 4096 × 4096. </a:t>
            </a:r>
            <a:r>
              <a:rPr lang="en-US" dirty="0"/>
              <a:t>This is a huge jump in the number of pixels.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[Click]</a:t>
            </a:r>
            <a:r>
              <a:rPr lang="en-US" dirty="0"/>
              <a:t> So if we simply scale up the generation process, the memory cost quickly explodes — and the GPU just says “no”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OOM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endParaRPr lang="en-US" dirty="0"/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dirty="0"/>
              <a:t>Besides memory, the generation time also becomes much longer since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en-US" dirty="0"/>
              <a:t> 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pixels</a:t>
            </a:r>
          </a:p>
          <a:p>
            <a:endParaRPr lang="en-US" dirty="0"/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cross-map alignment.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single SVBRDF contains multiple maps. These maps must stay pixel-aligned at 4K resolution; otherwise,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leading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incorrect material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9E22F-CF2A-B396-D1FF-FDACC5478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2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787B9-9F69-9916-75FA-266E9C1F1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57A8D-EAA6-A33A-4C6B-ECB480C61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0E157-87C9-BA41-C304-4FB8C8777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[Click]</a:t>
            </a:r>
            <a:r>
              <a:rPr lang="en-US" dirty="0"/>
              <a:t> Let</a:t>
            </a:r>
            <a:r>
              <a:rPr lang="en-US" altLang="zh-CN" dirty="0"/>
              <a:t>’s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 the Resolution</a:t>
            </a:r>
            <a:r>
              <a:rPr lang="zh-CN" altLang="en-US" dirty="0"/>
              <a:t>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en-US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[Click]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traditional latent diffusion, the 4K image is first compressed by a VAE, usually with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 err="1"/>
              <a:t>compresstion</a:t>
            </a:r>
            <a:r>
              <a:rPr lang="en-US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[Click]</a:t>
            </a:r>
            <a:r>
              <a:rPr lang="en-US" dirty="0"/>
              <a:t>Then, a diffusion model such as </a:t>
            </a:r>
            <a:r>
              <a:rPr lang="en-US" dirty="0" err="1"/>
              <a:t>DiT</a:t>
            </a:r>
            <a:r>
              <a:rPr lang="en-US" dirty="0"/>
              <a:t> processes the latent representation using </a:t>
            </a:r>
            <a:r>
              <a:rPr lang="en-US" dirty="0" err="1"/>
              <a:t>softmax</a:t>
            </a:r>
            <a:r>
              <a:rPr lang="en-US" dirty="0"/>
              <a:t> attention.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dirty="0"/>
              <a:t>However, even after compression, the latent map</a:t>
            </a:r>
            <a:r>
              <a:rPr lang="en-US" altLang="zh-CN" dirty="0"/>
              <a:t>s</a:t>
            </a:r>
            <a:r>
              <a:rPr lang="zh-CN" altLang="en-US" dirty="0"/>
              <a:t> </a:t>
            </a:r>
            <a:r>
              <a:rPr lang="en-US" dirty="0"/>
              <a:t>is still very large, and </a:t>
            </a:r>
            <a:r>
              <a:rPr lang="en-US" dirty="0" err="1"/>
              <a:t>softmax</a:t>
            </a:r>
            <a:r>
              <a:rPr lang="en-US" dirty="0"/>
              <a:t> attention has quadratic complexity with respect to the number of tokens.</a:t>
            </a:r>
          </a:p>
          <a:p>
            <a:endParaRPr lang="en-US" dirty="0"/>
          </a:p>
          <a:p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dirty="0"/>
              <a:t>As a result, directly applying standard latent diffusion at 4K becomes </a:t>
            </a:r>
            <a:r>
              <a:rPr lang="en-US" altLang="zh-CN" dirty="0"/>
              <a:t>impractical.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74C16-89FC-EBBA-7679-D32F8CCF1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45321-F378-0610-B962-8AC09D47D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5D8C4-C314-64EC-6B2A-D4DE364CE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A8333-9FE9-C35A-2A82-0C02E7ED8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To address this </a:t>
            </a:r>
            <a:r>
              <a:rPr lang="en-US" altLang="zh-CN" i="0" dirty="0"/>
              <a:t>issue,</a:t>
            </a:r>
            <a:r>
              <a:rPr lang="zh-CN" altLang="en-US" i="0" dirty="0"/>
              <a:t> </a:t>
            </a:r>
            <a:r>
              <a:rPr lang="en-US" i="0" dirty="0"/>
              <a:t>we introduce two design</a:t>
            </a:r>
            <a:r>
              <a:rPr lang="en-US" altLang="zh-CN" i="0" dirty="0"/>
              <a:t>s</a:t>
            </a:r>
            <a:r>
              <a:rPr lang="en-US" i="0" dirty="0"/>
              <a:t>.</a:t>
            </a:r>
          </a:p>
          <a:p>
            <a:endParaRPr lang="en-US" i="0" dirty="0"/>
          </a:p>
          <a:p>
            <a:r>
              <a:rPr lang="en-US" altLang="zh-CN" i="0" dirty="0"/>
              <a:t>[Click]</a:t>
            </a:r>
            <a:r>
              <a:rPr lang="zh-CN" altLang="en-US" i="0" dirty="0"/>
              <a:t> </a:t>
            </a:r>
            <a:r>
              <a:rPr lang="en-US" i="0" dirty="0"/>
              <a:t>First, we replace the standard VAE with DC-AE</a:t>
            </a:r>
            <a:r>
              <a:rPr lang="en-US" altLang="zh-CN" i="0" dirty="0"/>
              <a:t>.</a:t>
            </a:r>
            <a:r>
              <a:rPr lang="zh-CN" altLang="en-US" i="0" dirty="0"/>
              <a:t> </a:t>
            </a:r>
            <a:r>
              <a:rPr lang="en-US" i="0" dirty="0"/>
              <a:t>Instead of compressing the 4K input by only 8 times, DC-AE compresses it by 32 times. </a:t>
            </a:r>
          </a:p>
          <a:p>
            <a:endParaRPr lang="en-US" i="0" dirty="0"/>
          </a:p>
          <a:p>
            <a:r>
              <a:rPr lang="en-US" i="0" dirty="0"/>
              <a:t>This greatly reduces the number of latent tokens</a:t>
            </a:r>
            <a:r>
              <a:rPr lang="zh-CN" altLang="en-US" i="0" dirty="0"/>
              <a:t> </a:t>
            </a:r>
            <a:r>
              <a:rPr lang="en-US" altLang="zh-CN" i="0" dirty="0"/>
              <a:t>to</a:t>
            </a:r>
            <a:r>
              <a:rPr lang="zh-CN" altLang="en-US" i="0" dirty="0"/>
              <a:t> </a:t>
            </a:r>
            <a:r>
              <a:rPr lang="en-US" altLang="zh-CN" i="0" dirty="0"/>
              <a:t>save</a:t>
            </a:r>
            <a:r>
              <a:rPr lang="zh-CN" altLang="en-US" i="0" dirty="0"/>
              <a:t> </a:t>
            </a:r>
            <a:r>
              <a:rPr lang="en-US" altLang="zh-CN" i="0" dirty="0"/>
              <a:t>the</a:t>
            </a:r>
            <a:r>
              <a:rPr lang="zh-CN" altLang="en-US" i="0" dirty="0"/>
              <a:t> </a:t>
            </a:r>
            <a:r>
              <a:rPr lang="en-US" altLang="zh-CN" i="0" dirty="0" err="1"/>
              <a:t>memmoery</a:t>
            </a: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D911C-C4A8-E0BF-B900-5F68881B8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5ADCB-1AEC-83F7-0715-8DA44FBF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F985E-7B17-3588-9E83-B4DE72A2D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BE3CC3-1622-64A6-6C63-C7EBC9D9E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design may look very simple. But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en-US" dirty="0"/>
              <a:t> such aggressive compression,</a:t>
            </a:r>
            <a:r>
              <a:rPr lang="zh-CN" altLang="en-US" dirty="0"/>
              <a:t> </a:t>
            </a:r>
            <a:r>
              <a:rPr lang="en-US" dirty="0"/>
              <a:t>the model starts to miss important spatial patterns</a:t>
            </a:r>
          </a:p>
          <a:p>
            <a:endParaRPr lang="en-US" altLang="zh-CN" dirty="0"/>
          </a:p>
          <a:p>
            <a:r>
              <a:rPr lang="en-US" altLang="zh-CN" dirty="0"/>
              <a:t>As shown here, the vanilla DC-AE reconstruction can lose or distort these fine structures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</a:p>
          <a:p>
            <a:endParaRPr lang="en-US" altLang="zh-CN" dirty="0"/>
          </a:p>
          <a:p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altLang="zh-CN" dirty="0"/>
              <a:t>To address this, we fine-tune DC-AE on SVBRDF data.</a:t>
            </a:r>
          </a:p>
          <a:p>
            <a:endParaRPr lang="en-US" altLang="zh-CN" dirty="0"/>
          </a:p>
          <a:p>
            <a:r>
              <a:rPr lang="en-US" altLang="zh-CN" dirty="0"/>
              <a:t>After fine-tuning, the reconstruction preserves the map structure much better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04D7E-C9EE-59FD-EB96-814DB646F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00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A533A-F5B9-6E4B-59A3-F00B1221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A62B7-5584-1722-97E6-CD2EB5867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B6676-9BFD-089C-48A8-3C4DC83D2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Next, we replace the standard </a:t>
            </a:r>
            <a:r>
              <a:rPr lang="en-US" altLang="zh-CN" dirty="0" err="1"/>
              <a:t>softmax</a:t>
            </a:r>
            <a:r>
              <a:rPr lang="en-US" altLang="zh-CN" dirty="0"/>
              <a:t>-attention </a:t>
            </a:r>
            <a:r>
              <a:rPr lang="en-US" altLang="zh-CN" dirty="0" err="1"/>
              <a:t>DiT</a:t>
            </a:r>
            <a:r>
              <a:rPr lang="en-US" altLang="zh-CN" dirty="0"/>
              <a:t> with a linear-attention </a:t>
            </a:r>
            <a:r>
              <a:rPr lang="en-US" altLang="zh-CN" dirty="0" err="1"/>
              <a:t>DiT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[Click]</a:t>
            </a:r>
          </a:p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1CB5D-ECB6-510E-4DF9-BAEB4B6D4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68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4533F-3F6F-8550-9143-5238C2318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0333C-475D-70F0-B95D-1003A93B7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BD70F-2900-D741-DE79-CD43E29AB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Linear attention reduces the</a:t>
            </a:r>
            <a:r>
              <a:rPr lang="zh-CN" altLang="en-US" dirty="0"/>
              <a:t> </a:t>
            </a:r>
            <a:r>
              <a:rPr lang="en-US" altLang="zh-CN" dirty="0"/>
              <a:t>complexity to approximately linear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avoid</a:t>
            </a:r>
            <a:r>
              <a:rPr lang="zh-CN" altLang="en-US" dirty="0"/>
              <a:t> </a:t>
            </a:r>
            <a:r>
              <a:rPr lang="en-US" altLang="zh-CN" dirty="0"/>
              <a:t>OOM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4K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3968F-0989-5341-00D1-F4B2C38DE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55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84B8A-29DE-FB52-2B88-9EDB9F13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00E27-5261-B2B4-E742-78535A199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6B431-E34D-1089-237A-BFE297803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let‘s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challenge,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cross-map alignment.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3D1FC-8B4A-2E10-E08C-7EE3898AA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6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0DAE-BB39-6238-A1C7-3A7EBC6AD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CF9F9-94B8-3A4C-FC70-0D69FD6E7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B7CC5-EA58-2374-F141-A45D6A208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what we did for the first challenge, let’s first analyze how existing methods handle this challenge.</a:t>
            </a:r>
          </a:p>
          <a:p>
            <a:endParaRPr lang="en-US" dirty="0"/>
          </a:p>
          <a:p>
            <a:r>
              <a:rPr lang="en-US" dirty="0"/>
              <a:t>[Click] Some methods, such as </a:t>
            </a:r>
            <a:r>
              <a:rPr lang="en-US" dirty="0" err="1"/>
              <a:t>MatFuse</a:t>
            </a:r>
            <a:r>
              <a:rPr lang="en-US" dirty="0"/>
              <a:t> and </a:t>
            </a:r>
            <a:r>
              <a:rPr lang="en-US" dirty="0" err="1"/>
              <a:t>MatGen</a:t>
            </a:r>
            <a:r>
              <a:rPr lang="en-US" dirty="0"/>
              <a:t>, train a custom VAE from scratch for multi-channel SVBRDF maps.</a:t>
            </a:r>
          </a:p>
          <a:p>
            <a:endParaRPr lang="en-US" dirty="0"/>
          </a:p>
          <a:p>
            <a:r>
              <a:rPr lang="en-US" dirty="0"/>
              <a:t>This can help address the alignment issue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dirty="0"/>
              <a:t>However, since this latent space is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aligned</a:t>
            </a:r>
            <a:r>
              <a:rPr lang="zh-CN" altLang="en-US" dirty="0"/>
              <a:t> </a:t>
            </a:r>
            <a:r>
              <a:rPr lang="en-US" dirty="0"/>
              <a:t>with the latent space of pretrained image models, it becomes difficult to leverage their image priors to improve generation diversity.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DEEE5-A7C4-0879-4507-CC2848D13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94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2612-F921-C7E2-E9E2-E39C8B5E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2B68E-AD52-41AC-A8DF-888669D9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37C0E-8117-CF40-6469-18E4BCD28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type of method, like </a:t>
            </a:r>
            <a:r>
              <a:rPr lang="en-US" dirty="0" err="1"/>
              <a:t>MaterialPicker</a:t>
            </a:r>
            <a:r>
              <a:rPr lang="en-US" dirty="0"/>
              <a:t>, tries to use a pretrained generation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en-US" dirty="0"/>
              <a:t>, it adds an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dirty="0"/>
              <a:t>attention layer over both the image dimensions and the map dimensions.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leads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dirty="0"/>
              <a:t>sequence length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dirty="0"/>
              <a:t>H by W by M</a:t>
            </a:r>
            <a:r>
              <a:rPr lang="en-US" altLang="zh-CN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altLang="zh-CN" dirty="0"/>
              <a:t>While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dirty="0"/>
              <a:t>allows the model to align</a:t>
            </a:r>
            <a:r>
              <a:rPr lang="zh-CN" altLang="en-US" dirty="0"/>
              <a:t> </a:t>
            </a:r>
            <a:r>
              <a:rPr lang="en-US" dirty="0"/>
              <a:t>different maps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dirty="0"/>
              <a:t>the token count becomes very large,</a:t>
            </a:r>
            <a:r>
              <a:rPr lang="zh-CN" altLang="en-US" dirty="0"/>
              <a:t> </a:t>
            </a:r>
            <a:r>
              <a:rPr lang="en-US" dirty="0"/>
              <a:t>making it difficult to scale to high-resolution outputs.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A7098-E507-8016-F9D4-F3794C7F5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E84AD-6398-66E4-944A-D6E6BE9F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1A918-515E-7E70-217B-73FCC3C0A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FB3A4-2EE0-0143-D526-DA52DBF94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this issue, our key insight is that PBR maps naturally form a very short sequence.</a:t>
            </a:r>
          </a:p>
          <a:p>
            <a:endParaRPr lang="en-US" dirty="0"/>
          </a:p>
          <a:p>
            <a:r>
              <a:rPr lang="en-US" dirty="0"/>
              <a:t>As shown on the right, instead of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dims</a:t>
            </a:r>
            <a:r>
              <a:rPr lang="zh-CN" altLang="en-US" dirty="0"/>
              <a:t> </a:t>
            </a:r>
            <a:r>
              <a:rPr lang="en-US" altLang="zh-CN" dirty="0"/>
              <a:t>sequences,</a:t>
            </a:r>
            <a:r>
              <a:rPr lang="zh-CN" altLang="en-US" dirty="0"/>
              <a:t> </a:t>
            </a:r>
            <a:r>
              <a:rPr lang="en-US" dirty="0"/>
              <a:t>we convert the multiple PBR maps at each pixel into a short 1D sequence along the M axis.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short</a:t>
            </a:r>
            <a:r>
              <a:rPr lang="zh-CN" altLang="en-US" dirty="0"/>
              <a:t> </a:t>
            </a:r>
            <a:r>
              <a:rPr lang="en-US" altLang="zh-CN" dirty="0"/>
              <a:t>sequence,</a:t>
            </a:r>
            <a:r>
              <a:rPr lang="zh-CN" altLang="en-US" dirty="0"/>
              <a:t> </a:t>
            </a:r>
            <a:r>
              <a:rPr lang="en-US" dirty="0"/>
              <a:t>we can use a lightweight</a:t>
            </a:r>
            <a:r>
              <a:rPr lang="zh-CN" altLang="en-US" dirty="0"/>
              <a:t> </a:t>
            </a:r>
            <a:r>
              <a:rPr lang="en-US" dirty="0"/>
              <a:t>1D convolution to capture local</a:t>
            </a:r>
            <a:r>
              <a:rPr lang="zh-CN" altLang="en-US" dirty="0"/>
              <a:t> </a:t>
            </a:r>
            <a:r>
              <a:rPr lang="en-US" dirty="0"/>
              <a:t>patterns efficiently.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8E093-A431-E70F-ED03-25EDEBA34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6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Before introducing our paper, let’s first review some background.</a:t>
            </a:r>
          </a:p>
          <a:p>
            <a:endParaRPr lang="en-US" altLang="zh-CN" dirty="0"/>
          </a:p>
          <a:p>
            <a:r>
              <a:rPr lang="en-US" altLang="zh-CN" dirty="0"/>
              <a:t>SVBRDFs based on the Cook-Torrance microfacet model are widely used today. </a:t>
            </a:r>
          </a:p>
          <a:p>
            <a:endParaRPr lang="en-US" altLang="zh-CN" dirty="0"/>
          </a:p>
          <a:p>
            <a:r>
              <a:rPr lang="en-US" altLang="zh-CN" dirty="0"/>
              <a:t>In practice, </a:t>
            </a:r>
            <a:r>
              <a:rPr lang="zh-CN" altLang="en-US" dirty="0"/>
              <a:t> </a:t>
            </a:r>
            <a:r>
              <a:rPr lang="en-US" altLang="zh-CN" dirty="0"/>
              <a:t>SVBRDF usually contains several maps, such as albedo, roughness, and metallic maps. And if we want to represent more fine-scale geometric details, we can further add normal and height maps.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73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FBDD-1FC9-42B8-9A59-0BD38653C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0CFE2-8FF6-DF85-FAA4-13153F586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61AF9-B3BD-C677-602D-67AB3F621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way,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conv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capture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cross-map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[click][click][click]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improves</a:t>
            </a:r>
            <a:r>
              <a:rPr lang="zh-CN" altLang="en-US" dirty="0"/>
              <a:t> </a:t>
            </a:r>
            <a:r>
              <a:rPr lang="en-US" altLang="zh-CN" dirty="0"/>
              <a:t>alignment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map-wise</a:t>
            </a:r>
            <a:r>
              <a:rPr lang="zh-CN" altLang="en-US" dirty="0"/>
              <a:t> </a:t>
            </a:r>
            <a:r>
              <a:rPr lang="en-US" altLang="zh-CN" dirty="0"/>
              <a:t>pattern,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overhead</a:t>
            </a:r>
            <a:r>
              <a:rPr lang="zh-CN" altLang="en-US" dirty="0"/>
              <a:t> </a:t>
            </a:r>
            <a:r>
              <a:rPr lang="en-US" altLang="zh-CN" dirty="0"/>
              <a:t>since</a:t>
            </a:r>
            <a:r>
              <a:rPr lang="zh-CN" altLang="en-US" dirty="0"/>
              <a:t> </a:t>
            </a:r>
            <a:r>
              <a:rPr lang="en-US" altLang="zh-CN" dirty="0"/>
              <a:t>conv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fewer parameters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 err="1"/>
              <a:t>firendily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84001-BC3F-D1FC-93B4-755D5EBD8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5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DD73C-DB97-CF4B-186F-5A9910A4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5058D-587F-9644-DC82-A3B997605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2E5C7-817D-DEC8-8353-A0CC34A5A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overall design of our method.</a:t>
            </a:r>
          </a:p>
          <a:p>
            <a:endParaRPr lang="en-US" dirty="0"/>
          </a:p>
          <a:p>
            <a:r>
              <a:rPr lang="en-US" dirty="0"/>
              <a:t>Starting from a noisy latent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en-US" dirty="0"/>
              <a:t>, we use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dirty="0"/>
              <a:t>Linear </a:t>
            </a:r>
            <a:r>
              <a:rPr lang="en-US" dirty="0" err="1"/>
              <a:t>DiT</a:t>
            </a:r>
            <a:r>
              <a:rPr lang="en-US" dirty="0"/>
              <a:t> backbone to generate the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en-US" dirty="0"/>
              <a:t> representation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specific instructions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decides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map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generated.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dirty="0"/>
              <a:t>Inside each </a:t>
            </a:r>
            <a:r>
              <a:rPr lang="en-US" dirty="0" err="1"/>
              <a:t>DiT</a:t>
            </a:r>
            <a:r>
              <a:rPr lang="en-US" dirty="0"/>
              <a:t> block, we insert our </a:t>
            </a:r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conv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named</a:t>
            </a:r>
            <a:r>
              <a:rPr lang="zh-CN" altLang="en-US" dirty="0"/>
              <a:t> </a:t>
            </a:r>
            <a:r>
              <a:rPr lang="en-US" dirty="0" err="1"/>
              <a:t>CrossStitch</a:t>
            </a:r>
            <a:r>
              <a:rPr 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align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fine-tune the</a:t>
            </a:r>
            <a:r>
              <a:rPr lang="zh-CN" altLang="en-US" dirty="0"/>
              <a:t> </a:t>
            </a:r>
            <a:r>
              <a:rPr lang="en-US" altLang="zh-CN" dirty="0"/>
              <a:t>pretrained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diversity.</a:t>
            </a:r>
          </a:p>
          <a:p>
            <a:endParaRPr lang="en-US" altLang="zh-CN" dirty="0"/>
          </a:p>
          <a:p>
            <a:r>
              <a:rPr lang="en-US" dirty="0"/>
              <a:t>Finally, the generated latent is decoded by the fine-tuned DC-AE into SVBRDF maps.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BB330-B7A6-75F1-F85A-3B86E6F77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6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F0C1E-7B77-A3BA-6A73-707CA116B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E047B-7600-1889-2C52-5066835F3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4DF58-E442-93D3-0530-6420C1811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dirty="0"/>
              <a:t>the full 4K </a:t>
            </a:r>
            <a:r>
              <a:rPr lang="en-US" altLang="zh-CN" dirty="0"/>
              <a:t>SVBRDFs</a:t>
            </a:r>
            <a:r>
              <a:rPr lang="en-US" dirty="0"/>
              <a:t> can be generated in about 90 seconds on RTX 4090.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84212-B424-D02C-9EF7-3F152CF14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11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027A-C098-6287-F024-CC4270E7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E10DC-B036-45B1-B52D-B483A1E20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4C23E-EF51-F9D7-81CA-A359EFEC3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Here we show some results. We compare our model to previous work, </a:t>
            </a:r>
            <a:r>
              <a:rPr kumimoji="1" lang="en-US" altLang="zh-CN" dirty="0" err="1"/>
              <a:t>MatFuse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RelfeactionFusion</a:t>
            </a:r>
            <a:r>
              <a:rPr kumimoji="1" lang="en-US" altLang="zh-CN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EE4D2-6804-8581-1A37-266E08458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65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7A85-428C-6ED4-40AE-1C16F4181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784AF-243E-91E0-02C7-1DC879973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B6396-6720-2F27-509B-692EFF770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Now let’s zoom into the rendered results.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Our method produces higher-resolution textures with sharper details and more realistic appearance.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D13A9-7AE3-E75A-B363-3042EB3F7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89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B6B22-9B86-3970-36AF-9ACAEA2D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7E4BA-FD50-5FED-4E2E-E009D3E33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5EE1A-89FE-A748-815C-7D002CAA0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can keep zooming in on our results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close-up</a:t>
            </a:r>
            <a:r>
              <a:rPr lang="zh-CN" altLang="en-US" dirty="0"/>
              <a:t> </a:t>
            </a:r>
            <a:r>
              <a:rPr lang="en-US" altLang="zh-CN" dirty="0"/>
              <a:t>rendering.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D9AE-E236-C46E-8E73-44CEC5DBE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6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05194-65AF-B46C-CEB6-35AA58F83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1B585-F84B-4FCD-6D8C-FF5228B0B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083F7-DB83-0AE7-3A94-1078D9E1D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leather</a:t>
            </a:r>
          </a:p>
          <a:p>
            <a:endParaRPr lang="en-US" dirty="0"/>
          </a:p>
          <a:p>
            <a:r>
              <a:rPr lang="en-US" dirty="0"/>
              <a:t>One thing to notice is that </a:t>
            </a:r>
            <a:r>
              <a:rPr lang="en-US" dirty="0" err="1"/>
              <a:t>ReflectanceFusion</a:t>
            </a:r>
            <a:r>
              <a:rPr lang="en-US" dirty="0"/>
              <a:t> suffers from light-baking artifacts, so some specular are incorrectly baked into the albedo map.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88E21-04ED-5A75-36C9-42E38D49A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3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3C93-F546-08A4-DFAA-E871FF557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59668-233E-378F-9A73-D14F00320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0C40C-FFD8-45F3-8BCB-AED73640F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let’s</a:t>
            </a:r>
            <a:r>
              <a:rPr lang="zh-CN" altLang="en-US" dirty="0"/>
              <a:t> </a:t>
            </a:r>
            <a:r>
              <a:rPr lang="en-US" altLang="zh-CN" dirty="0"/>
              <a:t>zoom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on rendering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again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differences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F6B6-1717-28A4-CFDD-51E9C05BC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13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B9B17-4B75-673F-54DC-908469CDE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DFC287-1181-3137-4CAC-B09DDEE74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9749C-6F97-318D-3CD2-362DBCE2E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Still, we can zoom into our results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932E-82D2-DF6E-42B9-05A14092F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5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5D20-336D-6335-8845-FAFFA6A94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EB556-4CF6-FB05-0BD7-98307A4D0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44749-DF19-46C0-BD71-50DDE2233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cases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method,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plaster</a:t>
            </a:r>
            <a:r>
              <a:rPr lang="zh-CN" altLang="en-US" dirty="0"/>
              <a:t> </a:t>
            </a:r>
            <a:r>
              <a:rPr lang="en-US" altLang="zh-CN" dirty="0"/>
              <a:t>metal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fantcy</a:t>
            </a:r>
            <a:r>
              <a:rPr lang="zh-CN" altLang="en-US" dirty="0"/>
              <a:t> </a:t>
            </a:r>
            <a:r>
              <a:rPr lang="en-US" altLang="zh-CN" dirty="0" err="1"/>
              <a:t>draong</a:t>
            </a:r>
            <a:r>
              <a:rPr lang="zh-CN" altLang="en-US" dirty="0"/>
              <a:t> </a:t>
            </a:r>
            <a:r>
              <a:rPr lang="en-US" altLang="zh-CN" dirty="0"/>
              <a:t>scales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768C5-06F4-C4EE-BD80-4EDB69680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3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 these maps, we can represent a wide range of real-world materials, such as stone, wood, metal, and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76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B54DF-E048-CEE4-3132-FFA16ACF1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23C15-7664-6DDE-1EC1-44821CCEC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2DAE9-792D-6E33-22CD-3D1EB279D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close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72040-EFFA-E97E-0CF8-26ACEF679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5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6F71-82CC-E22B-A934-7F5EC7462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7DCD8-91B8-DB91-0411-0B5744957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44A47-904A-2A21-DA3F-264915AC7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closer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C460-1356-C596-8020-3BCB6063D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56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E56F-2C87-763B-7D9A-93764C69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1F06E-B774-73F8-85B1-1DDE39687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B6A2C-4969-87E3-E78B-513CE809F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Since 1D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conv models interact between multiple maps, it can also be applied beyond SVBRDF generation.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Here, we evaluate it on intrinsic decomposition, where the model predicts albedo, normal, and irradiance from a single RGB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We compare RGB-to-X models with and without </a:t>
            </a:r>
            <a:r>
              <a:rPr kumimoji="1" lang="en-US" altLang="zh-CN" dirty="0" err="1"/>
              <a:t>CrossStitch</a:t>
            </a:r>
            <a:r>
              <a:rPr kumimoji="1" lang="en-US" altLang="zh-CN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[Click]</a:t>
            </a:r>
            <a:r>
              <a:rPr kumimoji="1" lang="zh-CN" altLang="en-US" dirty="0"/>
              <a:t> </a:t>
            </a:r>
            <a:r>
              <a:rPr kumimoji="1" lang="en-US" altLang="zh-CN" dirty="0"/>
              <a:t>As shown, </a:t>
            </a:r>
            <a:r>
              <a:rPr kumimoji="1" lang="en-US" altLang="zh-CN" dirty="0" err="1"/>
              <a:t>CrossStitch</a:t>
            </a:r>
            <a:r>
              <a:rPr kumimoji="1" lang="en-US" altLang="zh-CN" dirty="0"/>
              <a:t> produces cleaner predictions and better alignment with the ground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This suggests that </a:t>
            </a:r>
            <a:r>
              <a:rPr kumimoji="1" lang="en-US" altLang="zh-CN" dirty="0" err="1"/>
              <a:t>CrossStitch</a:t>
            </a:r>
            <a:r>
              <a:rPr kumimoji="1" lang="en-US" altLang="zh-CN" dirty="0"/>
              <a:t> has potential for broader multi-map prediction tasks.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68919-E670-89B5-5BAE-7936179E2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50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conclude, we present HiMat, an efficient framework for 4K SVBRDF generation.</a:t>
            </a:r>
          </a:p>
          <a:p>
            <a:endParaRPr lang="en-US" dirty="0"/>
          </a:p>
          <a:p>
            <a:r>
              <a:rPr lang="en-US" dirty="0"/>
              <a:t>[Click] First, HiMat enables efficient ultra-high-resolution material generation at 4K resolution.</a:t>
            </a:r>
          </a:p>
          <a:p>
            <a:endParaRPr lang="en-US" dirty="0"/>
          </a:p>
          <a:p>
            <a:r>
              <a:rPr lang="en-US" dirty="0"/>
              <a:t>[Click] To make this practical, we combine DC-AE with a linear-attention </a:t>
            </a:r>
            <a:r>
              <a:rPr lang="en-US" dirty="0" err="1"/>
              <a:t>DiT</a:t>
            </a:r>
            <a:r>
              <a:rPr lang="en-US" dirty="0"/>
              <a:t> backbone, which greatly reduces the memory and runtime cost for high-resolution synthesis.</a:t>
            </a:r>
          </a:p>
          <a:p>
            <a:endParaRPr lang="en-US" dirty="0"/>
          </a:p>
          <a:p>
            <a:r>
              <a:rPr lang="en-US" dirty="0"/>
              <a:t>[Click] We also introduce </a:t>
            </a:r>
            <a:r>
              <a:rPr lang="en-US" dirty="0" err="1"/>
              <a:t>CrossStitch</a:t>
            </a:r>
            <a:r>
              <a:rPr lang="en-US" dirty="0"/>
              <a:t> to improve inter-map consistency 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lightweight</a:t>
            </a:r>
            <a:r>
              <a:rPr lang="zh-CN" altLang="en-US" dirty="0"/>
              <a:t> </a:t>
            </a:r>
            <a:r>
              <a:rPr lang="en-US" altLang="zh-CN" dirty="0"/>
              <a:t>manner</a:t>
            </a:r>
          </a:p>
          <a:p>
            <a:endParaRPr lang="en-US" dirty="0"/>
          </a:p>
          <a:p>
            <a:r>
              <a:rPr lang="en-US" dirty="0"/>
              <a:t>[Click] As a result, HiMat achieves high </a:t>
            </a:r>
            <a:r>
              <a:rPr lang="en-US" altLang="zh-CN" dirty="0"/>
              <a:t>resolution</a:t>
            </a:r>
            <a:r>
              <a:rPr lang="en-US" dirty="0"/>
              <a:t>, strong diversity, and practical runtime on consumer GPUs.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55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listening.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BC3BD-45DD-86E6-E7C8-EA2525352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380FF-7C37-77C0-58D1-93407C3A4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81DBB-637D-E91D-47AB-A602FE882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these maps are essentially images, their resolution directly affects how much detail</a:t>
            </a:r>
            <a:r>
              <a:rPr lang="en-US" altLang="zh-CN" dirty="0"/>
              <a:t>s</a:t>
            </a:r>
            <a:r>
              <a:rPr lang="en-US" dirty="0"/>
              <a:t> we can preserve.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shown here, lower-resolution maps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lose fine structures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peeling edges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rusty</a:t>
            </a:r>
            <a:r>
              <a:rPr lang="zh-CN" altLang="en-US" dirty="0"/>
              <a:t> </a:t>
            </a:r>
            <a:r>
              <a:rPr lang="en-US" dirty="0"/>
              <a:t>boundaries</a:t>
            </a:r>
            <a:r>
              <a:rPr lang="en-US" altLang="zh-CN" dirty="0"/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[Click] With 4K maps, these high-frequency microstructures are much better preserved</a:t>
            </a:r>
            <a:r>
              <a:rPr lang="zh-CN" altLang="en-US" dirty="0"/>
              <a:t> </a:t>
            </a:r>
            <a:r>
              <a:rPr lang="en-US" altLang="zh-CN" dirty="0" err="1"/>
              <a:t>enalbe</a:t>
            </a:r>
            <a:r>
              <a:rPr lang="zh-CN" altLang="en-US" dirty="0"/>
              <a:t> </a:t>
            </a:r>
            <a:r>
              <a:rPr lang="en-US" altLang="zh-CN" dirty="0"/>
              <a:t>close-up</a:t>
            </a:r>
            <a:r>
              <a:rPr lang="zh-CN" altLang="en-US" dirty="0"/>
              <a:t> </a:t>
            </a:r>
            <a:r>
              <a:rPr lang="en-US" altLang="zh-CN" dirty="0"/>
              <a:t>rendering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180CC-EAF1-CED6-93B3-F83F98093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 creating 4K SVBRDF maps manually is very costly.</a:t>
            </a:r>
          </a:p>
          <a:p>
            <a:endParaRPr lang="en-US" altLang="zh-CN" dirty="0"/>
          </a:p>
          <a:p>
            <a:r>
              <a:rPr lang="en-US" dirty="0"/>
              <a:t>A typical workflow usually starts with analyzing reference images. Then, creat</a:t>
            </a:r>
            <a:r>
              <a:rPr lang="en-US" altLang="zh-CN" dirty="0"/>
              <a:t>ing</a:t>
            </a:r>
            <a:r>
              <a:rPr lang="en-US" dirty="0"/>
              <a:t> the base material maps to define the overall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macro</a:t>
            </a:r>
            <a:r>
              <a:rPr lang="zh-CN" altLang="en-US" dirty="0"/>
              <a:t> </a:t>
            </a:r>
            <a:r>
              <a:rPr lang="en-US" altLang="zh-CN" dirty="0" err="1"/>
              <a:t>deitals</a:t>
            </a:r>
            <a:r>
              <a:rPr lang="en-US" altLang="zh-CN" dirty="0"/>
              <a:t>.</a:t>
            </a:r>
            <a:endParaRPr lang="en-US" dirty="0"/>
          </a:p>
          <a:p>
            <a:endParaRPr lang="en-US" altLang="zh-CN" dirty="0"/>
          </a:p>
          <a:p>
            <a:r>
              <a:rPr lang="en-US" dirty="0"/>
              <a:t>[Click] After that, they need to paint fine micro-scale details, for example, using brushes in tools like Substance 3D Painter.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dirty="0"/>
              <a:t>But this is not a one-shot process.</a:t>
            </a:r>
            <a:r>
              <a:rPr lang="zh-CN" altLang="en-US" dirty="0"/>
              <a:t> </a:t>
            </a:r>
            <a:r>
              <a:rPr lang="en-US" altLang="zh-CN" dirty="0"/>
              <a:t>Artists</a:t>
            </a:r>
            <a:r>
              <a:rPr lang="zh-CN" altLang="en-US" dirty="0"/>
              <a:t> </a:t>
            </a:r>
            <a:r>
              <a:rPr lang="en-US" dirty="0"/>
              <a:t>often need to iterate many times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macro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micro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endParaRPr lang="en-US" dirty="0"/>
          </a:p>
          <a:p>
            <a:endParaRPr lang="en-US" altLang="zh-CN" dirty="0"/>
          </a:p>
          <a:p>
            <a:r>
              <a:rPr lang="en-US" dirty="0"/>
              <a:t>This motivates us to explore an automatic generation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1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Recently, diffusion-based generative methods have made SVBRDF generation much more accessible.</a:t>
            </a:r>
          </a:p>
          <a:p>
            <a:endParaRPr lang="en-US" b="0" dirty="0"/>
          </a:p>
          <a:p>
            <a:r>
              <a:rPr lang="en-US" b="0" dirty="0"/>
              <a:t>These methods can take different types of input signals, such as text prompts, and automatically generate multiple </a:t>
            </a:r>
            <a:r>
              <a:rPr lang="en-US" altLang="zh-CN" b="0" dirty="0"/>
              <a:t>category</a:t>
            </a:r>
            <a:r>
              <a:rPr lang="zh-CN" altLang="en-US" b="0" dirty="0"/>
              <a:t> </a:t>
            </a:r>
            <a:r>
              <a:rPr lang="en-US" b="0" dirty="0"/>
              <a:t>materia</a:t>
            </a:r>
            <a:r>
              <a:rPr lang="en-US" altLang="zh-CN" b="0" dirty="0"/>
              <a:t>ls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91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4A0A4-3E63-AA47-BC1A-A6A9B566E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00E5B-4FE9-7E31-686A-12B4DD6AC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585EE-9428-8590-97E4-F416AFFC5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recent works have explored text-driven SVBRDF generation, including </a:t>
            </a:r>
            <a:r>
              <a:rPr lang="en-US" dirty="0" err="1"/>
              <a:t>MatFuse</a:t>
            </a:r>
            <a:r>
              <a:rPr lang="en-US" dirty="0"/>
              <a:t>, </a:t>
            </a:r>
            <a:r>
              <a:rPr lang="en-US" dirty="0" err="1"/>
              <a:t>ReflectanceFusion</a:t>
            </a:r>
            <a:r>
              <a:rPr lang="en-US" dirty="0"/>
              <a:t>, and </a:t>
            </a:r>
            <a:r>
              <a:rPr lang="en-US" dirty="0" err="1"/>
              <a:t>MaterialPicker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altLang="zh-CN" dirty="0"/>
              <a:t>[Click]</a:t>
            </a:r>
            <a:r>
              <a:rPr lang="zh-CN" altLang="en-US" dirty="0"/>
              <a:t> </a:t>
            </a:r>
            <a:r>
              <a:rPr lang="en-US" dirty="0"/>
              <a:t>However, most existing methods still focus on low-resolution outputs, around 512 by 512, which is not enough for close-up rendering.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85B61-E8F0-FBB3-4F3F-731B50F60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6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8C736-E7D2-1B5E-D584-A03F7BCB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08A53-B0A9-492C-9768-BB520F151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E7EDF-A70E-790A-8911-A4235E236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has also been work targeting 4K material generation, such as </a:t>
            </a:r>
            <a:r>
              <a:rPr lang="en-US" dirty="0" err="1"/>
              <a:t>MatGen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[Click] It uses a multi-stage cascaded </a:t>
            </a:r>
            <a:r>
              <a:rPr lang="en-US" dirty="0" err="1"/>
              <a:t>upsampling</a:t>
            </a:r>
            <a:r>
              <a:rPr lang="en-US" dirty="0"/>
              <a:t> pipeline, starting from a low-resolution output and gradually refining the maps to 4K resolution</a:t>
            </a:r>
            <a:r>
              <a:rPr lang="en-US" altLang="zh-CN" dirty="0"/>
              <a:t>.</a:t>
            </a:r>
            <a:r>
              <a:rPr lang="en-US" dirty="0"/>
              <a:t> This multi-stage process is relatively inefficient.</a:t>
            </a:r>
            <a:br>
              <a:rPr lang="en-US" dirty="0"/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Also, because it is trained on a limited material dataset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scratch,</a:t>
            </a:r>
            <a:r>
              <a:rPr lang="en-US" dirty="0"/>
              <a:t>  its generation diversity is still limited.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8F6C6-1D32-A047-8B1E-CEDF6CB5B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09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Based on these limitations, our goal is clear.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As shown in this figure, many existing methods are fast, but their output resolution is relatively low.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MatGen</a:t>
            </a:r>
            <a:r>
              <a:rPr kumimoji="1" lang="en-US" altLang="zh-CN" dirty="0"/>
              <a:t> reaches 4K resolution, but it is slower because of the cascaded </a:t>
            </a:r>
            <a:r>
              <a:rPr kumimoji="1" lang="en-US" altLang="zh-CN" dirty="0" err="1"/>
              <a:t>upsampling</a:t>
            </a:r>
            <a:r>
              <a:rPr kumimoji="1" lang="en-US" altLang="zh-CN" dirty="0"/>
              <a:t> pipeline.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[Click] So with HiMat, we aim to achieve 4K resolution,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efficient,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diverse.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6F54-1347-E64B-B3A7-17DE9CEECF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43CCB5E-C6CC-4215-1103-22CBB798F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72" y="2895278"/>
            <a:ext cx="7088085" cy="378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Presenter’s Name &amp; Surname</a:t>
            </a:r>
          </a:p>
          <a:p>
            <a:pPr lvl="0"/>
            <a:endParaRPr lang="en-CY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FA43CF-8D5E-9028-1084-F29706FFA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0072" y="1585732"/>
            <a:ext cx="7088085" cy="117324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presentation full title</a:t>
            </a:r>
            <a:endParaRPr lang="en-CY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41DD126-92F1-F9B2-3197-355E645A6F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0070" y="3334334"/>
            <a:ext cx="7088085" cy="378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Presenter’s Role</a:t>
            </a:r>
          </a:p>
        </p:txBody>
      </p:sp>
    </p:spTree>
    <p:extLst>
      <p:ext uri="{BB962C8B-B14F-4D97-AF65-F5344CB8AC3E}">
        <p14:creationId xmlns:p14="http://schemas.microsoft.com/office/powerpoint/2010/main" val="259979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20061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1529235"/>
            <a:ext cx="6781800" cy="2977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3" y="1529233"/>
            <a:ext cx="3401037" cy="297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692980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680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2028587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2"/>
            <a:ext cx="5146964" cy="298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9471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3636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1529235"/>
            <a:ext cx="6781800" cy="2977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3" y="1529233"/>
            <a:ext cx="3401037" cy="297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035714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FF3B2E-2A07-96A9-D59A-6259005F2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3335" y="2887039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external website link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43CCB5E-C6CC-4215-1103-22CBB798F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3335" y="3501453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Email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78D2559-6D9B-C2BC-1003-B8A9BF9086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3335" y="3813631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Phone Number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6B44D6C-7EA0-09A4-0B63-2F010773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3335" y="3190073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secondary external website link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469585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868626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2"/>
            <a:ext cx="5146964" cy="298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224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868626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56813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1529235"/>
            <a:ext cx="6781800" cy="2977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3" y="1529233"/>
            <a:ext cx="3401037" cy="297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54112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165276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2"/>
            <a:ext cx="5146964" cy="298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224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5681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1529235"/>
            <a:ext cx="6781800" cy="2977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3" y="1529233"/>
            <a:ext cx="3401037" cy="297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5411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15222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121702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2"/>
            <a:ext cx="5146964" cy="298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2531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gif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sv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svg"/><Relationship Id="rId5" Type="http://schemas.openxmlformats.org/officeDocument/2006/relationships/image" Target="../media/image3.gif"/><Relationship Id="rId4" Type="http://schemas.openxmlformats.org/officeDocument/2006/relationships/image" Target="../media/image6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sv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6230A0F2-3FE8-1959-E4B4-05485301A0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C4B2A9C-351B-44CF-96F7-B912688E04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40254" y="-1338816"/>
            <a:ext cx="5714904" cy="53056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F361D5-4850-12A3-07E8-5C5E2FC3C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7943"/>
            <a:ext cx="2984451" cy="530568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24C2F0-6105-43EA-5913-DED9CA186C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3651" y="-1015183"/>
            <a:ext cx="3825448" cy="444418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C1D87D-6E79-6FD4-483A-4391D59978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3265" y="4067504"/>
            <a:ext cx="3151431" cy="5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C758FD-EB15-81F4-80C7-5FC3D55CF8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53ABDA5-B8D7-AAE2-A6CB-6A223ACCDB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9931" y="4768199"/>
            <a:ext cx="4821774" cy="1395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3D52314-51D5-4765-BD20-00690B1A96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800" y="4578190"/>
            <a:ext cx="1831636" cy="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667" r:id="rId3"/>
    <p:sldLayoutId id="2147483668" r:id="rId4"/>
    <p:sldLayoutId id="2147483669" r:id="rId5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C758FD-EB15-81F4-80C7-5FC3D55CF8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53ABDA5-B8D7-AAE2-A6CB-6A223ACCDB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9931" y="4768199"/>
            <a:ext cx="4821774" cy="13954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4C4687-3468-4361-4F0C-0FE20BF40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4713288"/>
            <a:ext cx="411480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02E6D40-9838-0B7D-9CC1-D6D13CA292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5638" y="4768199"/>
            <a:ext cx="4821774" cy="1395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E00D64-FA77-08E5-C8AF-ABC81F3460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7800" y="4578190"/>
            <a:ext cx="1831636" cy="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95EA89E-1E05-506A-D4E9-C28E5C2F34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sp>
        <p:nvSpPr>
          <p:cNvPr id="9" name="Thank you.">
            <a:extLst>
              <a:ext uri="{FF2B5EF4-FFF2-40B4-BE49-F238E27FC236}">
                <a16:creationId xmlns:a16="http://schemas.microsoft.com/office/drawing/2014/main" id="{44061842-30C3-2F22-848B-0F692C7DD099}"/>
              </a:ext>
            </a:extLst>
          </p:cNvPr>
          <p:cNvSpPr txBox="1"/>
          <p:nvPr userDrawn="1"/>
        </p:nvSpPr>
        <p:spPr>
          <a:xfrm>
            <a:off x="4173335" y="2150492"/>
            <a:ext cx="3803543" cy="8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0" b="1" spc="-34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algn="l"/>
            <a:r>
              <a:rPr sz="5999" b="0" dirty="0">
                <a:solidFill>
                  <a:schemeClr val="bg1"/>
                </a:solidFill>
              </a:rPr>
              <a:t>Thank you</a:t>
            </a:r>
            <a:r>
              <a:rPr lang="en-GB" sz="5999" b="0" dirty="0">
                <a:solidFill>
                  <a:schemeClr val="bg1"/>
                </a:solidFill>
              </a:rPr>
              <a:t>!</a:t>
            </a:r>
            <a:endParaRPr sz="5999" b="0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0078725-2C06-7124-8CF4-1A5EDE0BBEA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9931" y="4768199"/>
            <a:ext cx="4821774" cy="139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7A875A-F31E-E7FA-C354-3052197635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54" y="-397943"/>
            <a:ext cx="2984451" cy="530568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4034B9-FA33-169E-2D48-179297FC77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1009" y="4067504"/>
            <a:ext cx="3151431" cy="5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C758FD-EB15-81F4-80C7-5FC3D55CF8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EE6841C-7546-3D4C-B675-1261EE2976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0" y="2394534"/>
            <a:ext cx="7088085" cy="878437"/>
          </a:xfrm>
        </p:spPr>
        <p:txBody>
          <a:bodyPr/>
          <a:lstStyle/>
          <a:p>
            <a:r>
              <a:rPr lang="en-US" altLang="zh-CN" dirty="0"/>
              <a:t>Zixiong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r>
              <a:rPr lang="en-US" baseline="30000" dirty="0"/>
              <a:t>1</a:t>
            </a:r>
            <a:r>
              <a:rPr lang="en-US" dirty="0"/>
              <a:t>  </a:t>
            </a:r>
            <a:r>
              <a:rPr lang="en-US" altLang="zh-CN" dirty="0"/>
              <a:t>Jian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en-US" baseline="30000" dirty="0"/>
              <a:t>1</a:t>
            </a:r>
            <a:r>
              <a:rPr lang="en-US" dirty="0"/>
              <a:t>  Yiwei Hu</a:t>
            </a:r>
            <a:r>
              <a:rPr lang="en-US" altLang="zh-CN" baseline="30000" dirty="0"/>
              <a:t>2</a:t>
            </a:r>
            <a:r>
              <a:rPr lang="zh-CN" altLang="en-US" dirty="0"/>
              <a:t> </a:t>
            </a:r>
            <a:r>
              <a:rPr lang="en-US" dirty="0"/>
              <a:t>Miloš Hašan</a:t>
            </a:r>
            <a:r>
              <a:rPr lang="en-US" baseline="30000" dirty="0"/>
              <a:t>3</a:t>
            </a:r>
          </a:p>
          <a:p>
            <a:r>
              <a:rPr lang="en-US" dirty="0"/>
              <a:t>Beibei Wang†</a:t>
            </a:r>
            <a:r>
              <a:rPr lang="en-US" altLang="zh-CN" baseline="30000" dirty="0"/>
              <a:t>4</a:t>
            </a:r>
            <a:r>
              <a:rPr lang="en-US" dirty="0"/>
              <a:t> 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63429A3-DE43-4FC2-325F-F98D6D3C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70" y="1159923"/>
            <a:ext cx="7088085" cy="1173249"/>
          </a:xfrm>
        </p:spPr>
        <p:txBody>
          <a:bodyPr/>
          <a:lstStyle/>
          <a:p>
            <a:r>
              <a:rPr lang="en-US" dirty="0"/>
              <a:t>HiMat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 err="1"/>
              <a:t>DiT</a:t>
            </a:r>
            <a:r>
              <a:rPr lang="en-US" dirty="0"/>
              <a:t>-based Ultra-High</a:t>
            </a:r>
            <a:br>
              <a:rPr lang="en-US" dirty="0"/>
            </a:br>
            <a:r>
              <a:rPr lang="en-US" dirty="0"/>
              <a:t>Resolution SVBRDF Generation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A8E06A-B230-BBE2-CB8C-1DCFF4CDC6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60070" y="3334333"/>
            <a:ext cx="7088085" cy="461153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Nankai University</a:t>
            </a:r>
            <a:r>
              <a:rPr lang="zh-CN" altLang="en-US" dirty="0"/>
              <a:t> </a:t>
            </a:r>
            <a:r>
              <a:rPr lang="en-US" altLang="zh-CN" baseline="30000" dirty="0"/>
              <a:t>2</a:t>
            </a:r>
            <a:r>
              <a:rPr lang="en-US" dirty="0"/>
              <a:t>Adobe Research</a:t>
            </a:r>
            <a:r>
              <a:rPr lang="zh-CN" altLang="en-US" dirty="0"/>
              <a:t> </a:t>
            </a:r>
            <a:r>
              <a:rPr lang="en-US" altLang="zh-CN" baseline="30000" dirty="0"/>
              <a:t>3</a:t>
            </a:r>
            <a:r>
              <a:rPr lang="en-US" altLang="zh-CN" dirty="0"/>
              <a:t>NVIDIA</a:t>
            </a:r>
            <a:r>
              <a:rPr lang="zh-CN" altLang="en-US" dirty="0"/>
              <a:t> </a:t>
            </a:r>
            <a:r>
              <a:rPr lang="en-US" baseline="30000" dirty="0"/>
              <a:t>4</a:t>
            </a:r>
            <a:r>
              <a:rPr lang="en-US" altLang="zh-CN" dirty="0"/>
              <a:t>Nanjing</a:t>
            </a:r>
            <a:r>
              <a:rPr lang="zh-CN" altLang="en-US" dirty="0"/>
              <a:t> </a:t>
            </a:r>
            <a:r>
              <a:rPr lang="en-US" altLang="zh-CN" dirty="0"/>
              <a:t>University</a:t>
            </a:r>
            <a:endParaRPr lang="en-US" dirty="0"/>
          </a:p>
        </p:txBody>
      </p:sp>
      <p:pic>
        <p:nvPicPr>
          <p:cNvPr id="19" name="Picture 2" descr="Adobe Research – Creativity &amp; Cognition 2023">
            <a:extLst>
              <a:ext uri="{FF2B5EF4-FFF2-40B4-BE49-F238E27FC236}">
                <a16:creationId xmlns:a16="http://schemas.microsoft.com/office/drawing/2014/main" id="{453EF507-4AE1-6D92-8D41-57EB0817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856" y="4041514"/>
            <a:ext cx="1763235" cy="4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ankai University - Wikipedia">
            <a:extLst>
              <a:ext uri="{FF2B5EF4-FFF2-40B4-BE49-F238E27FC236}">
                <a16:creationId xmlns:a16="http://schemas.microsoft.com/office/drawing/2014/main" id="{E175EF3E-32E5-7F2F-D2CD-DB08CCFB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848" y="3931799"/>
            <a:ext cx="655735" cy="6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3">
            <a:extLst>
              <a:ext uri="{FF2B5EF4-FFF2-40B4-BE49-F238E27FC236}">
                <a16:creationId xmlns:a16="http://schemas.microsoft.com/office/drawing/2014/main" id="{DAD5750E-2292-2166-7586-2959FAECF5BC}"/>
              </a:ext>
            </a:extLst>
          </p:cNvPr>
          <p:cNvSpPr txBox="1"/>
          <p:nvPr/>
        </p:nvSpPr>
        <p:spPr>
          <a:xfrm>
            <a:off x="3533958" y="3856848"/>
            <a:ext cx="21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schemeClr val="bg1"/>
                </a:solidFill>
              </a:rPr>
              <a:t>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id="{0D06B87E-90A3-399D-09B6-D434E88EA0B9}"/>
              </a:ext>
            </a:extLst>
          </p:cNvPr>
          <p:cNvSpPr txBox="1"/>
          <p:nvPr/>
        </p:nvSpPr>
        <p:spPr>
          <a:xfrm>
            <a:off x="5555027" y="3856848"/>
            <a:ext cx="21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schemeClr val="bg1"/>
                </a:solidFill>
              </a:rPr>
              <a:t>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文本框 25">
            <a:extLst>
              <a:ext uri="{FF2B5EF4-FFF2-40B4-BE49-F238E27FC236}">
                <a16:creationId xmlns:a16="http://schemas.microsoft.com/office/drawing/2014/main" id="{367795FA-CE85-3F11-7380-8F8786C99BA5}"/>
              </a:ext>
            </a:extLst>
          </p:cNvPr>
          <p:cNvSpPr txBox="1"/>
          <p:nvPr/>
        </p:nvSpPr>
        <p:spPr>
          <a:xfrm>
            <a:off x="6522257" y="3856848"/>
            <a:ext cx="21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schemeClr val="bg1"/>
                </a:solidFill>
              </a:rPr>
              <a:t>3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9C70F94-5708-499C-124D-23895FDF6C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519" y="3847105"/>
            <a:ext cx="605975" cy="7581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AD01C9-9555-FD3D-0D04-3E9CF29DB1D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87653" y="3856849"/>
            <a:ext cx="774593" cy="73068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id="{C007AD9C-3C1C-F03A-8019-DEE1816BA3E1}"/>
              </a:ext>
            </a:extLst>
          </p:cNvPr>
          <p:cNvSpPr txBox="1"/>
          <p:nvPr/>
        </p:nvSpPr>
        <p:spPr>
          <a:xfrm>
            <a:off x="7487872" y="3856848"/>
            <a:ext cx="21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1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62A7D-D0B2-7ABE-7030-F5DBF5620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C5EC51-F54B-A3FA-B32E-88B33926D18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h1Head">
            <a:extLst>
              <a:ext uri="{FF2B5EF4-FFF2-40B4-BE49-F238E27FC236}">
                <a16:creationId xmlns:a16="http://schemas.microsoft.com/office/drawing/2014/main" id="{59E77EFD-7C89-5A26-516E-D769EBCBA5FF}"/>
              </a:ext>
            </a:extLst>
          </p:cNvPr>
          <p:cNvSpPr/>
          <p:nvPr/>
        </p:nvSpPr>
        <p:spPr>
          <a:xfrm>
            <a:off x="654114" y="1310282"/>
            <a:ext cx="5194528" cy="346302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ctr"/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Scaling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Bottleneck</a:t>
            </a:r>
          </a:p>
        </p:txBody>
      </p:sp>
      <p:sp>
        <p:nvSpPr>
          <p:cNvPr id="6" name="Sq4096">
            <a:extLst>
              <a:ext uri="{FF2B5EF4-FFF2-40B4-BE49-F238E27FC236}">
                <a16:creationId xmlns:a16="http://schemas.microsoft.com/office/drawing/2014/main" id="{01173441-83ED-2B94-068F-6B64601EB93B}"/>
              </a:ext>
            </a:extLst>
          </p:cNvPr>
          <p:cNvSpPr/>
          <p:nvPr/>
        </p:nvSpPr>
        <p:spPr>
          <a:xfrm>
            <a:off x="402152" y="1936184"/>
            <a:ext cx="1978868" cy="1978868"/>
          </a:xfrm>
          <a:prstGeom prst="rect">
            <a:avLst/>
          </a:prstGeom>
          <a:noFill/>
          <a:ln w="19050">
            <a:solidFill>
              <a:srgbClr val="FCDD03"/>
            </a:solidFill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sz="2727" b="1" dirty="0">
                <a:solidFill>
                  <a:srgbClr val="FCDD03"/>
                </a:solidFill>
                <a:latin typeface="Arial" pitchFamily="34" charset="0"/>
              </a:rPr>
              <a:t>4096²</a:t>
            </a:r>
          </a:p>
        </p:txBody>
      </p:sp>
      <p:sp>
        <p:nvSpPr>
          <p:cNvPr id="10" name="Ch1Desc">
            <a:extLst>
              <a:ext uri="{FF2B5EF4-FFF2-40B4-BE49-F238E27FC236}">
                <a16:creationId xmlns:a16="http://schemas.microsoft.com/office/drawing/2014/main" id="{870598E3-80FB-59BE-5676-7F04DED0D8FB}"/>
              </a:ext>
            </a:extLst>
          </p:cNvPr>
          <p:cNvSpPr/>
          <p:nvPr/>
        </p:nvSpPr>
        <p:spPr>
          <a:xfrm>
            <a:off x="204161" y="4563698"/>
            <a:ext cx="5732806" cy="383926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4096² resolution pushes memory and runtime limits</a:t>
            </a:r>
          </a:p>
        </p:txBody>
      </p:sp>
      <p:grpSp>
        <p:nvGrpSpPr>
          <p:cNvPr id="12" name="MisalignedGroup">
            <a:extLst>
              <a:ext uri="{FF2B5EF4-FFF2-40B4-BE49-F238E27FC236}">
                <a16:creationId xmlns:a16="http://schemas.microsoft.com/office/drawing/2014/main" id="{561F5BC8-F898-E51B-85A8-525C24A4882D}"/>
              </a:ext>
            </a:extLst>
          </p:cNvPr>
          <p:cNvGrpSpPr/>
          <p:nvPr/>
        </p:nvGrpSpPr>
        <p:grpSpPr>
          <a:xfrm>
            <a:off x="6222770" y="2542381"/>
            <a:ext cx="5632766" cy="1215232"/>
            <a:chOff x="6705600" y="2197100"/>
            <a:chExt cx="4356100" cy="939800"/>
          </a:xfrm>
        </p:grpSpPr>
        <p:sp>
          <p:nvSpPr>
            <p:cNvPr id="13" name="MisMap0">
              <a:extLst>
                <a:ext uri="{FF2B5EF4-FFF2-40B4-BE49-F238E27FC236}">
                  <a16:creationId xmlns:a16="http://schemas.microsoft.com/office/drawing/2014/main" id="{7F6070F9-ED19-BE95-D3FE-386F59A6C790}"/>
                </a:ext>
              </a:extLst>
            </p:cNvPr>
            <p:cNvSpPr/>
            <p:nvPr/>
          </p:nvSpPr>
          <p:spPr>
            <a:xfrm>
              <a:off x="70993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14" name="MisV0">
              <a:extLst>
                <a:ext uri="{FF2B5EF4-FFF2-40B4-BE49-F238E27FC236}">
                  <a16:creationId xmlns:a16="http://schemas.microsoft.com/office/drawing/2014/main" id="{80D9BD05-7002-A09E-EDE3-93F0681B5279}"/>
                </a:ext>
              </a:extLst>
            </p:cNvPr>
            <p:cNvSpPr/>
            <p:nvPr/>
          </p:nvSpPr>
          <p:spPr>
            <a:xfrm>
              <a:off x="72263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5" name="MisH0">
              <a:extLst>
                <a:ext uri="{FF2B5EF4-FFF2-40B4-BE49-F238E27FC236}">
                  <a16:creationId xmlns:a16="http://schemas.microsoft.com/office/drawing/2014/main" id="{D3E35121-B9FD-6A7A-BE3F-72A0FD53392B}"/>
                </a:ext>
              </a:extLst>
            </p:cNvPr>
            <p:cNvSpPr/>
            <p:nvPr/>
          </p:nvSpPr>
          <p:spPr>
            <a:xfrm>
              <a:off x="7150100" y="22987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" name="MisLbl0">
              <a:extLst>
                <a:ext uri="{FF2B5EF4-FFF2-40B4-BE49-F238E27FC236}">
                  <a16:creationId xmlns:a16="http://schemas.microsoft.com/office/drawing/2014/main" id="{55C4E3C7-A2D3-E3E3-624B-586F67BBA988}"/>
                </a:ext>
              </a:extLst>
            </p:cNvPr>
            <p:cNvSpPr/>
            <p:nvPr/>
          </p:nvSpPr>
          <p:spPr>
            <a:xfrm>
              <a:off x="70993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Albedo</a:t>
              </a:r>
            </a:p>
          </p:txBody>
        </p:sp>
        <p:sp>
          <p:nvSpPr>
            <p:cNvPr id="17" name="MisMap1">
              <a:extLst>
                <a:ext uri="{FF2B5EF4-FFF2-40B4-BE49-F238E27FC236}">
                  <a16:creationId xmlns:a16="http://schemas.microsoft.com/office/drawing/2014/main" id="{C9964171-AECE-B90B-D296-C0B972BA40C2}"/>
                </a:ext>
              </a:extLst>
            </p:cNvPr>
            <p:cNvSpPr/>
            <p:nvPr/>
          </p:nvSpPr>
          <p:spPr>
            <a:xfrm>
              <a:off x="79121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18" name="MisV1">
              <a:extLst>
                <a:ext uri="{FF2B5EF4-FFF2-40B4-BE49-F238E27FC236}">
                  <a16:creationId xmlns:a16="http://schemas.microsoft.com/office/drawing/2014/main" id="{FA060E2A-271A-4FFC-074B-9D461B89E830}"/>
                </a:ext>
              </a:extLst>
            </p:cNvPr>
            <p:cNvSpPr/>
            <p:nvPr/>
          </p:nvSpPr>
          <p:spPr>
            <a:xfrm>
              <a:off x="82169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MisH1">
              <a:extLst>
                <a:ext uri="{FF2B5EF4-FFF2-40B4-BE49-F238E27FC236}">
                  <a16:creationId xmlns:a16="http://schemas.microsoft.com/office/drawing/2014/main" id="{E9810588-721B-6247-187F-3F2A5EE15F7E}"/>
                </a:ext>
              </a:extLst>
            </p:cNvPr>
            <p:cNvSpPr/>
            <p:nvPr/>
          </p:nvSpPr>
          <p:spPr>
            <a:xfrm>
              <a:off x="7962900" y="24257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MisLbl1">
              <a:extLst>
                <a:ext uri="{FF2B5EF4-FFF2-40B4-BE49-F238E27FC236}">
                  <a16:creationId xmlns:a16="http://schemas.microsoft.com/office/drawing/2014/main" id="{5F63F3BD-87AD-6EC4-05F1-C518EABEE399}"/>
                </a:ext>
              </a:extLst>
            </p:cNvPr>
            <p:cNvSpPr/>
            <p:nvPr/>
          </p:nvSpPr>
          <p:spPr>
            <a:xfrm>
              <a:off x="79121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ormal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MisMap2">
              <a:extLst>
                <a:ext uri="{FF2B5EF4-FFF2-40B4-BE49-F238E27FC236}">
                  <a16:creationId xmlns:a16="http://schemas.microsoft.com/office/drawing/2014/main" id="{9A0EA4C5-4954-E812-D7A2-DB25130C147A}"/>
                </a:ext>
              </a:extLst>
            </p:cNvPr>
            <p:cNvSpPr/>
            <p:nvPr/>
          </p:nvSpPr>
          <p:spPr>
            <a:xfrm>
              <a:off x="87249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22" name="MisV2">
              <a:extLst>
                <a:ext uri="{FF2B5EF4-FFF2-40B4-BE49-F238E27FC236}">
                  <a16:creationId xmlns:a16="http://schemas.microsoft.com/office/drawing/2014/main" id="{A5205230-EF3F-AD4D-3FD8-BCB502BC78BD}"/>
                </a:ext>
              </a:extLst>
            </p:cNvPr>
            <p:cNvSpPr/>
            <p:nvPr/>
          </p:nvSpPr>
          <p:spPr>
            <a:xfrm>
              <a:off x="89281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MisH2">
              <a:extLst>
                <a:ext uri="{FF2B5EF4-FFF2-40B4-BE49-F238E27FC236}">
                  <a16:creationId xmlns:a16="http://schemas.microsoft.com/office/drawing/2014/main" id="{9EEB217B-2D56-2DFE-88B0-C81604B6D9FD}"/>
                </a:ext>
              </a:extLst>
            </p:cNvPr>
            <p:cNvSpPr/>
            <p:nvPr/>
          </p:nvSpPr>
          <p:spPr>
            <a:xfrm>
              <a:off x="8775700" y="25781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24" name="MisLbl2">
              <a:extLst>
                <a:ext uri="{FF2B5EF4-FFF2-40B4-BE49-F238E27FC236}">
                  <a16:creationId xmlns:a16="http://schemas.microsoft.com/office/drawing/2014/main" id="{393EA618-6FF8-0CFE-38CE-0ACFB3CF1532}"/>
                </a:ext>
              </a:extLst>
            </p:cNvPr>
            <p:cNvSpPr/>
            <p:nvPr/>
          </p:nvSpPr>
          <p:spPr>
            <a:xfrm>
              <a:off x="8585948" y="2933700"/>
              <a:ext cx="989102" cy="1606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Rough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ness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MisMap3">
              <a:extLst>
                <a:ext uri="{FF2B5EF4-FFF2-40B4-BE49-F238E27FC236}">
                  <a16:creationId xmlns:a16="http://schemas.microsoft.com/office/drawing/2014/main" id="{F27863B7-BD49-1F86-465A-FCDAA7572653}"/>
                </a:ext>
              </a:extLst>
            </p:cNvPr>
            <p:cNvSpPr/>
            <p:nvPr/>
          </p:nvSpPr>
          <p:spPr>
            <a:xfrm>
              <a:off x="95377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6" name="MisV3">
              <a:extLst>
                <a:ext uri="{FF2B5EF4-FFF2-40B4-BE49-F238E27FC236}">
                  <a16:creationId xmlns:a16="http://schemas.microsoft.com/office/drawing/2014/main" id="{44D11CD6-2D8D-68EB-64E1-45093683D24F}"/>
                </a:ext>
              </a:extLst>
            </p:cNvPr>
            <p:cNvSpPr/>
            <p:nvPr/>
          </p:nvSpPr>
          <p:spPr>
            <a:xfrm>
              <a:off x="99187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27" name="MisH3">
              <a:extLst>
                <a:ext uri="{FF2B5EF4-FFF2-40B4-BE49-F238E27FC236}">
                  <a16:creationId xmlns:a16="http://schemas.microsoft.com/office/drawing/2014/main" id="{2257E3B4-598A-F881-5E0E-DE9A7D8C9EB2}"/>
                </a:ext>
              </a:extLst>
            </p:cNvPr>
            <p:cNvSpPr/>
            <p:nvPr/>
          </p:nvSpPr>
          <p:spPr>
            <a:xfrm>
              <a:off x="9588500" y="23495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8" name="MisLbl3">
              <a:extLst>
                <a:ext uri="{FF2B5EF4-FFF2-40B4-BE49-F238E27FC236}">
                  <a16:creationId xmlns:a16="http://schemas.microsoft.com/office/drawing/2014/main" id="{788F67D3-23BB-703A-19E1-0D0E6B01913B}"/>
                </a:ext>
              </a:extLst>
            </p:cNvPr>
            <p:cNvSpPr/>
            <p:nvPr/>
          </p:nvSpPr>
          <p:spPr>
            <a:xfrm>
              <a:off x="95377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Metallics</a:t>
              </a:r>
            </a:p>
          </p:txBody>
        </p:sp>
        <p:sp>
          <p:nvSpPr>
            <p:cNvPr id="29" name="MisMap4">
              <a:extLst>
                <a:ext uri="{FF2B5EF4-FFF2-40B4-BE49-F238E27FC236}">
                  <a16:creationId xmlns:a16="http://schemas.microsoft.com/office/drawing/2014/main" id="{D492A0E4-FEC7-EDE6-1D5E-DED4D912A228}"/>
                </a:ext>
              </a:extLst>
            </p:cNvPr>
            <p:cNvSpPr/>
            <p:nvPr/>
          </p:nvSpPr>
          <p:spPr>
            <a:xfrm>
              <a:off x="103505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30" name="MisV4">
              <a:extLst>
                <a:ext uri="{FF2B5EF4-FFF2-40B4-BE49-F238E27FC236}">
                  <a16:creationId xmlns:a16="http://schemas.microsoft.com/office/drawing/2014/main" id="{36DC2A3D-CBAC-E093-A9FC-8795D9A4E1A3}"/>
                </a:ext>
              </a:extLst>
            </p:cNvPr>
            <p:cNvSpPr/>
            <p:nvPr/>
          </p:nvSpPr>
          <p:spPr>
            <a:xfrm>
              <a:off x="104521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1" name="MisH4">
              <a:extLst>
                <a:ext uri="{FF2B5EF4-FFF2-40B4-BE49-F238E27FC236}">
                  <a16:creationId xmlns:a16="http://schemas.microsoft.com/office/drawing/2014/main" id="{2B1BB3E7-CBB5-B872-C8C0-59FE637CC967}"/>
                </a:ext>
              </a:extLst>
            </p:cNvPr>
            <p:cNvSpPr/>
            <p:nvPr/>
          </p:nvSpPr>
          <p:spPr>
            <a:xfrm>
              <a:off x="10401300" y="25019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2" name="MisLbl4">
              <a:extLst>
                <a:ext uri="{FF2B5EF4-FFF2-40B4-BE49-F238E27FC236}">
                  <a16:creationId xmlns:a16="http://schemas.microsoft.com/office/drawing/2014/main" id="{BED0DB9F-E914-9258-CA69-201F141FE24C}"/>
                </a:ext>
              </a:extLst>
            </p:cNvPr>
            <p:cNvSpPr/>
            <p:nvPr/>
          </p:nvSpPr>
          <p:spPr>
            <a:xfrm>
              <a:off x="103505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eight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BadX">
              <a:extLst>
                <a:ext uri="{FF2B5EF4-FFF2-40B4-BE49-F238E27FC236}">
                  <a16:creationId xmlns:a16="http://schemas.microsoft.com/office/drawing/2014/main" id="{1979BC2B-8CF1-DD27-2708-21C83311D991}"/>
                </a:ext>
              </a:extLst>
            </p:cNvPr>
            <p:cNvSpPr/>
            <p:nvPr/>
          </p:nvSpPr>
          <p:spPr>
            <a:xfrm>
              <a:off x="6705600" y="2387600"/>
              <a:ext cx="4572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</a:rPr>
                <a:t>✗</a:t>
              </a:r>
            </a:p>
          </p:txBody>
        </p:sp>
      </p:grpSp>
      <p:sp>
        <p:nvSpPr>
          <p:cNvPr id="34" name="Ch1Head">
            <a:extLst>
              <a:ext uri="{FF2B5EF4-FFF2-40B4-BE49-F238E27FC236}">
                <a16:creationId xmlns:a16="http://schemas.microsoft.com/office/drawing/2014/main" id="{6ECAAAED-79E5-DCA4-C7B8-D89B91BCD34F}"/>
              </a:ext>
            </a:extLst>
          </p:cNvPr>
          <p:cNvSpPr/>
          <p:nvPr/>
        </p:nvSpPr>
        <p:spPr>
          <a:xfrm>
            <a:off x="6343358" y="1317737"/>
            <a:ext cx="5194528" cy="346302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ctr">
              <a:buNone/>
            </a:pP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Cross-Map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</a:t>
            </a:r>
            <a:endParaRPr lang="en-US" sz="2000" b="1" dirty="0">
              <a:solidFill>
                <a:srgbClr val="FCDD0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h2Desc">
            <a:extLst>
              <a:ext uri="{FF2B5EF4-FFF2-40B4-BE49-F238E27FC236}">
                <a16:creationId xmlns:a16="http://schemas.microsoft.com/office/drawing/2014/main" id="{ADC67825-06A1-FA2B-7A5D-D71A93CC1807}"/>
              </a:ext>
            </a:extLst>
          </p:cNvPr>
          <p:cNvSpPr/>
          <p:nvPr/>
        </p:nvSpPr>
        <p:spPr>
          <a:xfrm>
            <a:off x="6414068" y="4578932"/>
            <a:ext cx="5441468" cy="371038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algn="ctr"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align across maps at 4K resolution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81EEF-9023-B26D-3451-FC910B31CB45}"/>
              </a:ext>
            </a:extLst>
          </p:cNvPr>
          <p:cNvCxnSpPr>
            <a:cxnSpLocks/>
          </p:cNvCxnSpPr>
          <p:nvPr/>
        </p:nvCxnSpPr>
        <p:spPr>
          <a:xfrm>
            <a:off x="6096000" y="1583671"/>
            <a:ext cx="0" cy="3384976"/>
          </a:xfrm>
          <a:prstGeom prst="line">
            <a:avLst/>
          </a:prstGeom>
          <a:ln w="28575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8BA477-BBDE-ED44-9949-9228EB17640C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9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B5E995D0-E2CA-5215-70F2-30B72CC24F1A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53D17-C7C8-7C5D-F5B9-79693CD0A5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60" r="11594"/>
          <a:stretch>
            <a:fillRect/>
          </a:stretch>
        </p:blipFill>
        <p:spPr>
          <a:xfrm>
            <a:off x="4032823" y="1733555"/>
            <a:ext cx="1015196" cy="1129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36FBF-1946-2BC4-3CD4-5BAD9E0A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84" y="2569599"/>
            <a:ext cx="810725" cy="7830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D4CD75-B49A-CDD3-8BBC-EEFBEBB4C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768" y="3165238"/>
            <a:ext cx="1387406" cy="10448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916499B-4753-C75E-4370-F7254C30D4C0}"/>
              </a:ext>
            </a:extLst>
          </p:cNvPr>
          <p:cNvSpPr txBox="1"/>
          <p:nvPr/>
        </p:nvSpPr>
        <p:spPr>
          <a:xfrm>
            <a:off x="3292755" y="2739610"/>
            <a:ext cx="2593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High memory cost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(OOM)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5B7269-637F-91F6-3B4A-7A9F4C2C0A0C}"/>
              </a:ext>
            </a:extLst>
          </p:cNvPr>
          <p:cNvSpPr txBox="1"/>
          <p:nvPr/>
        </p:nvSpPr>
        <p:spPr>
          <a:xfrm>
            <a:off x="3417515" y="4141514"/>
            <a:ext cx="223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Long </a:t>
            </a:r>
            <a:r>
              <a:rPr lang="en-US" altLang="zh-CN" dirty="0">
                <a:solidFill>
                  <a:schemeClr val="bg1"/>
                </a:solidFill>
              </a:rPr>
              <a:t>generation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249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/>
      <p:bldP spid="34" grpId="0"/>
      <p:bldP spid="36" grpId="0"/>
      <p:bldP spid="41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5FAB6-E7B5-87D9-0755-DA37F39EA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4K">
            <a:extLst>
              <a:ext uri="{FF2B5EF4-FFF2-40B4-BE49-F238E27FC236}">
                <a16:creationId xmlns:a16="http://schemas.microsoft.com/office/drawing/2014/main" id="{0287C0F1-F069-5D8B-FEAF-70DFBBA8F775}"/>
              </a:ext>
            </a:extLst>
          </p:cNvPr>
          <p:cNvSpPr/>
          <p:nvPr/>
        </p:nvSpPr>
        <p:spPr>
          <a:xfrm>
            <a:off x="3908784" y="1990319"/>
            <a:ext cx="1452293" cy="764365"/>
          </a:xfrm>
          <a:prstGeom prst="roundRect">
            <a:avLst>
              <a:gd name="adj" fmla="val 8000"/>
            </a:avLst>
          </a:prstGeom>
          <a:noFill/>
          <a:ln w="12700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rgbClr val="FCDD03"/>
                </a:solidFill>
                <a:latin typeface="Arial" pitchFamily="34" charset="0"/>
              </a:rPr>
              <a:t>4096²</a:t>
            </a:r>
          </a:p>
        </p:txBody>
      </p:sp>
      <p:sp>
        <p:nvSpPr>
          <p:cNvPr id="37" name="A1">
            <a:extLst>
              <a:ext uri="{FF2B5EF4-FFF2-40B4-BE49-F238E27FC236}">
                <a16:creationId xmlns:a16="http://schemas.microsoft.com/office/drawing/2014/main" id="{7BEE4CA9-0B71-15D8-2EEB-0AB6A5BB3C18}"/>
              </a:ext>
            </a:extLst>
          </p:cNvPr>
          <p:cNvSpPr/>
          <p:nvPr/>
        </p:nvSpPr>
        <p:spPr>
          <a:xfrm>
            <a:off x="3497273" y="2262604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38" name="DCAE">
            <a:extLst>
              <a:ext uri="{FF2B5EF4-FFF2-40B4-BE49-F238E27FC236}">
                <a16:creationId xmlns:a16="http://schemas.microsoft.com/office/drawing/2014/main" id="{9A32544F-5B34-94EB-CFC6-084B4312198E}"/>
              </a:ext>
            </a:extLst>
          </p:cNvPr>
          <p:cNvSpPr/>
          <p:nvPr/>
        </p:nvSpPr>
        <p:spPr>
          <a:xfrm>
            <a:off x="4054892" y="1990319"/>
            <a:ext cx="1449522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VAE</a:t>
            </a:r>
          </a:p>
          <a:p>
            <a:pPr algn="ctr">
              <a:buNone/>
            </a:pPr>
            <a:r>
              <a:rPr lang="en-US" altLang="zh-CN" sz="1400" dirty="0">
                <a:solidFill>
                  <a:srgbClr val="FCDD03"/>
                </a:solidFill>
                <a:latin typeface="Arial" pitchFamily="34" charset="0"/>
              </a:rPr>
              <a:t>8</a:t>
            </a:r>
            <a:r>
              <a:rPr lang="en-US" sz="1400" dirty="0">
                <a:solidFill>
                  <a:srgbClr val="FCDD03"/>
                </a:solidFill>
                <a:latin typeface="Arial" pitchFamily="34" charset="0"/>
              </a:rPr>
              <a:t>× compress</a:t>
            </a:r>
          </a:p>
        </p:txBody>
      </p:sp>
      <p:sp>
        <p:nvSpPr>
          <p:cNvPr id="39" name="A2">
            <a:extLst>
              <a:ext uri="{FF2B5EF4-FFF2-40B4-BE49-F238E27FC236}">
                <a16:creationId xmlns:a16="http://schemas.microsoft.com/office/drawing/2014/main" id="{9D6F4D67-C7F2-9740-0A91-C299BBE0A830}"/>
              </a:ext>
            </a:extLst>
          </p:cNvPr>
          <p:cNvSpPr/>
          <p:nvPr/>
        </p:nvSpPr>
        <p:spPr>
          <a:xfrm>
            <a:off x="5710642" y="2262604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40" name="Lat">
            <a:extLst>
              <a:ext uri="{FF2B5EF4-FFF2-40B4-BE49-F238E27FC236}">
                <a16:creationId xmlns:a16="http://schemas.microsoft.com/office/drawing/2014/main" id="{464CC57C-2215-2EE3-7DF0-5E7A4D5F8135}"/>
              </a:ext>
            </a:extLst>
          </p:cNvPr>
          <p:cNvSpPr/>
          <p:nvPr/>
        </p:nvSpPr>
        <p:spPr>
          <a:xfrm>
            <a:off x="6268110" y="2218109"/>
            <a:ext cx="866869" cy="449487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F4040"/>
            </a:solidFill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Arial" pitchFamily="34" charset="0"/>
              </a:rPr>
              <a:t>512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²</a:t>
            </a:r>
          </a:p>
        </p:txBody>
      </p:sp>
      <p:sp>
        <p:nvSpPr>
          <p:cNvPr id="48" name="DiT">
            <a:extLst>
              <a:ext uri="{FF2B5EF4-FFF2-40B4-BE49-F238E27FC236}">
                <a16:creationId xmlns:a16="http://schemas.microsoft.com/office/drawing/2014/main" id="{1D026F2D-41F2-9179-0FAC-91C902CC6E85}"/>
              </a:ext>
            </a:extLst>
          </p:cNvPr>
          <p:cNvSpPr>
            <a:spLocks noChangeAspect="1"/>
          </p:cNvSpPr>
          <p:nvPr/>
        </p:nvSpPr>
        <p:spPr>
          <a:xfrm>
            <a:off x="7839986" y="1990319"/>
            <a:ext cx="1767281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F4040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</a:rPr>
              <a:t>DiT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O(N</a:t>
            </a:r>
            <a:r>
              <a:rPr lang="en-US" altLang="zh-CN" sz="1400" baseline="30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) attention</a:t>
            </a:r>
          </a:p>
        </p:txBody>
      </p:sp>
      <p:sp>
        <p:nvSpPr>
          <p:cNvPr id="49" name="A1">
            <a:extLst>
              <a:ext uri="{FF2B5EF4-FFF2-40B4-BE49-F238E27FC236}">
                <a16:creationId xmlns:a16="http://schemas.microsoft.com/office/drawing/2014/main" id="{9BD16A2E-BC96-22F0-3B0B-5F95A4B45546}"/>
              </a:ext>
            </a:extLst>
          </p:cNvPr>
          <p:cNvSpPr/>
          <p:nvPr/>
        </p:nvSpPr>
        <p:spPr>
          <a:xfrm>
            <a:off x="7278315" y="2262604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56A5D0-9255-D2F8-9AB2-0FD06B2235B0}"/>
              </a:ext>
            </a:extLst>
          </p:cNvPr>
          <p:cNvSpPr txBox="1"/>
          <p:nvPr/>
        </p:nvSpPr>
        <p:spPr>
          <a:xfrm>
            <a:off x="6018665" y="2946950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Latent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84D4DB-EAD0-33B5-1ADA-9F53251B7418}"/>
              </a:ext>
            </a:extLst>
          </p:cNvPr>
          <p:cNvSpPr txBox="1"/>
          <p:nvPr/>
        </p:nvSpPr>
        <p:spPr>
          <a:xfrm>
            <a:off x="1889552" y="2946950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image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C174F3-63AB-AD5B-115D-6CED122B5AEB}"/>
              </a:ext>
            </a:extLst>
          </p:cNvPr>
          <p:cNvSpPr txBox="1"/>
          <p:nvPr/>
        </p:nvSpPr>
        <p:spPr>
          <a:xfrm>
            <a:off x="852889" y="1378625"/>
            <a:ext cx="3886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Traditional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latent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diffusion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pipeline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" name="Content Placeholder 5">
            <a:extLst>
              <a:ext uri="{FF2B5EF4-FFF2-40B4-BE49-F238E27FC236}">
                <a16:creationId xmlns:a16="http://schemas.microsoft.com/office/drawing/2014/main" id="{73A6B819-F9A7-BDB7-976A-940AD96B9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302" y="3851127"/>
            <a:ext cx="4536861" cy="4390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Latent tokens are still too many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7656A56-1B0D-971E-59AE-1C23C85C25B2}"/>
              </a:ext>
            </a:extLst>
          </p:cNvPr>
          <p:cNvSpPr txBox="1"/>
          <p:nvPr/>
        </p:nvSpPr>
        <p:spPr>
          <a:xfrm>
            <a:off x="6263130" y="3435451"/>
            <a:ext cx="537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Softmax</a:t>
            </a:r>
            <a:r>
              <a:rPr lang="en-US" sz="2400" dirty="0">
                <a:solidFill>
                  <a:schemeClr val="bg1"/>
                </a:solidFill>
              </a:rPr>
              <a:t> attention is quadratic</a:t>
            </a:r>
          </a:p>
        </p:txBody>
      </p:sp>
      <p:sp>
        <p:nvSpPr>
          <p:cNvPr id="59" name="矩形 2">
            <a:extLst>
              <a:ext uri="{FF2B5EF4-FFF2-40B4-BE49-F238E27FC236}">
                <a16:creationId xmlns:a16="http://schemas.microsoft.com/office/drawing/2014/main" id="{FC91EBC9-F5C2-DA6F-59EB-275082F4A72B}"/>
              </a:ext>
            </a:extLst>
          </p:cNvPr>
          <p:cNvSpPr/>
          <p:nvPr/>
        </p:nvSpPr>
        <p:spPr>
          <a:xfrm>
            <a:off x="0" y="4797661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High-Resolution Image Synthesis with Latent Diffusion Models,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Rombach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2022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60" name="矩形 2">
            <a:extLst>
              <a:ext uri="{FF2B5EF4-FFF2-40B4-BE49-F238E27FC236}">
                <a16:creationId xmlns:a16="http://schemas.microsoft.com/office/drawing/2014/main" id="{6276A966-D917-D3B2-7D5E-C76DEB068ED9}"/>
              </a:ext>
            </a:extLst>
          </p:cNvPr>
          <p:cNvSpPr/>
          <p:nvPr/>
        </p:nvSpPr>
        <p:spPr>
          <a:xfrm>
            <a:off x="-4210" y="4910452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Scalable Diffusion Models with Transformers,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Peebles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and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Xie. 2023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3454F-1F2B-1D4E-84E9-C09C8BB1544A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10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917AA14-E859-5DF8-B4BC-E34D1C30F9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06619"/>
            <a:ext cx="10515600" cy="26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49E1D1B-2EFB-C6FA-067A-D7330A12EB9D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challenges:</a:t>
            </a:r>
            <a:r>
              <a:rPr lang="zh-CN" altLang="en-US" dirty="0"/>
              <a:t> </a:t>
            </a:r>
            <a:r>
              <a:rPr lang="en-US" altLang="zh-CN" dirty="0"/>
              <a:t>Resolution scaling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F0ADB5-B93E-7D38-C4A1-EA412CFC4072}"/>
              </a:ext>
            </a:extLst>
          </p:cNvPr>
          <p:cNvGrpSpPr/>
          <p:nvPr/>
        </p:nvGrpSpPr>
        <p:grpSpPr>
          <a:xfrm>
            <a:off x="2132465" y="4322844"/>
            <a:ext cx="7772400" cy="439059"/>
            <a:chOff x="2132465" y="4322844"/>
            <a:chExt cx="7772400" cy="43905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D036A1C-C1CD-0FBE-DC4D-6BF5CE7E7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2465" y="4322844"/>
              <a:ext cx="7772400" cy="43905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7B1FCC-362C-B525-B584-9307CE5D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7135" y="4411268"/>
              <a:ext cx="506266" cy="31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1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8536E-6 L -0.17097 2.285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38" grpId="0" animBg="1"/>
      <p:bldP spid="39" grpId="0" animBg="1"/>
      <p:bldP spid="40" grpId="0" animBg="1"/>
      <p:bldP spid="48" grpId="0" animBg="1"/>
      <p:bldP spid="49" grpId="0" animBg="1"/>
      <p:bldP spid="51" grpId="0"/>
      <p:bldP spid="52" grpId="0"/>
      <p:bldP spid="55" grpId="0" build="p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B1357-2DD7-71A7-0A6C-135037BB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6875" cy="25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DCAE">
            <a:extLst>
              <a:ext uri="{FF2B5EF4-FFF2-40B4-BE49-F238E27FC236}">
                <a16:creationId xmlns:a16="http://schemas.microsoft.com/office/drawing/2014/main" id="{3DFC5796-1864-1D74-13BB-965F4838A5AE}"/>
              </a:ext>
            </a:extLst>
          </p:cNvPr>
          <p:cNvSpPr/>
          <p:nvPr/>
        </p:nvSpPr>
        <p:spPr>
          <a:xfrm>
            <a:off x="4058944" y="1992793"/>
            <a:ext cx="1449522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CDD03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DC-AE</a:t>
            </a:r>
          </a:p>
          <a:p>
            <a:pPr algn="ctr">
              <a:buNone/>
            </a:pPr>
            <a:r>
              <a:rPr lang="en-US" sz="1400" dirty="0">
                <a:solidFill>
                  <a:srgbClr val="FCDD03"/>
                </a:solidFill>
                <a:latin typeface="Arial" pitchFamily="34" charset="0"/>
              </a:rPr>
              <a:t>32× compress</a:t>
            </a:r>
          </a:p>
        </p:txBody>
      </p:sp>
      <p:sp>
        <p:nvSpPr>
          <p:cNvPr id="11" name="In4K">
            <a:extLst>
              <a:ext uri="{FF2B5EF4-FFF2-40B4-BE49-F238E27FC236}">
                <a16:creationId xmlns:a16="http://schemas.microsoft.com/office/drawing/2014/main" id="{639B83B7-BD07-A209-6418-7C59E8277C5B}"/>
              </a:ext>
            </a:extLst>
          </p:cNvPr>
          <p:cNvSpPr/>
          <p:nvPr/>
        </p:nvSpPr>
        <p:spPr>
          <a:xfrm>
            <a:off x="1821208" y="1992793"/>
            <a:ext cx="1452293" cy="764365"/>
          </a:xfrm>
          <a:prstGeom prst="roundRect">
            <a:avLst>
              <a:gd name="adj" fmla="val 8000"/>
            </a:avLst>
          </a:prstGeom>
          <a:noFill/>
          <a:ln w="12700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rgbClr val="FCDD03"/>
                </a:solidFill>
                <a:latin typeface="Arial" pitchFamily="34" charset="0"/>
              </a:rPr>
              <a:t>4096²</a:t>
            </a:r>
          </a:p>
        </p:txBody>
      </p:sp>
      <p:sp>
        <p:nvSpPr>
          <p:cNvPr id="37" name="A1">
            <a:extLst>
              <a:ext uri="{FF2B5EF4-FFF2-40B4-BE49-F238E27FC236}">
                <a16:creationId xmlns:a16="http://schemas.microsoft.com/office/drawing/2014/main" id="{2842D7A7-8E86-2FD4-81BB-7BF3808FCBA4}"/>
              </a:ext>
            </a:extLst>
          </p:cNvPr>
          <p:cNvSpPr/>
          <p:nvPr/>
        </p:nvSpPr>
        <p:spPr>
          <a:xfrm>
            <a:off x="3497273" y="2265078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38" name="DCAE">
            <a:extLst>
              <a:ext uri="{FF2B5EF4-FFF2-40B4-BE49-F238E27FC236}">
                <a16:creationId xmlns:a16="http://schemas.microsoft.com/office/drawing/2014/main" id="{EFED3F5D-5F88-6116-E204-F3DD7A21F1AA}"/>
              </a:ext>
            </a:extLst>
          </p:cNvPr>
          <p:cNvSpPr/>
          <p:nvPr/>
        </p:nvSpPr>
        <p:spPr>
          <a:xfrm>
            <a:off x="4054741" y="1991090"/>
            <a:ext cx="1449522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VAE</a:t>
            </a:r>
          </a:p>
          <a:p>
            <a:pPr algn="ctr">
              <a:buNone/>
            </a:pPr>
            <a:r>
              <a:rPr lang="en-US" altLang="zh-CN" sz="1400" dirty="0">
                <a:solidFill>
                  <a:srgbClr val="FCDD03"/>
                </a:solidFill>
                <a:latin typeface="Arial" pitchFamily="34" charset="0"/>
              </a:rPr>
              <a:t>8</a:t>
            </a:r>
            <a:r>
              <a:rPr lang="en-US" sz="1400" dirty="0">
                <a:solidFill>
                  <a:srgbClr val="FCDD03"/>
                </a:solidFill>
                <a:latin typeface="Arial" pitchFamily="34" charset="0"/>
              </a:rPr>
              <a:t>× compress</a:t>
            </a:r>
          </a:p>
        </p:txBody>
      </p:sp>
      <p:sp>
        <p:nvSpPr>
          <p:cNvPr id="39" name="A2">
            <a:extLst>
              <a:ext uri="{FF2B5EF4-FFF2-40B4-BE49-F238E27FC236}">
                <a16:creationId xmlns:a16="http://schemas.microsoft.com/office/drawing/2014/main" id="{A5AAB457-1062-5506-AA8D-8667BEA9F4A6}"/>
              </a:ext>
            </a:extLst>
          </p:cNvPr>
          <p:cNvSpPr/>
          <p:nvPr/>
        </p:nvSpPr>
        <p:spPr>
          <a:xfrm>
            <a:off x="5710642" y="2265078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40" name="Lat">
            <a:extLst>
              <a:ext uri="{FF2B5EF4-FFF2-40B4-BE49-F238E27FC236}">
                <a16:creationId xmlns:a16="http://schemas.microsoft.com/office/drawing/2014/main" id="{86591810-8507-E359-2C10-2AFAD5C329CE}"/>
              </a:ext>
            </a:extLst>
          </p:cNvPr>
          <p:cNvSpPr/>
          <p:nvPr/>
        </p:nvSpPr>
        <p:spPr>
          <a:xfrm>
            <a:off x="6268110" y="2220583"/>
            <a:ext cx="866869" cy="449487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F4040"/>
            </a:solidFill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Arial" pitchFamily="34" charset="0"/>
              </a:rPr>
              <a:t>512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²</a:t>
            </a:r>
          </a:p>
        </p:txBody>
      </p:sp>
      <p:sp>
        <p:nvSpPr>
          <p:cNvPr id="48" name="DiT">
            <a:extLst>
              <a:ext uri="{FF2B5EF4-FFF2-40B4-BE49-F238E27FC236}">
                <a16:creationId xmlns:a16="http://schemas.microsoft.com/office/drawing/2014/main" id="{06B39344-3C12-9580-AAB8-A8D821520EBC}"/>
              </a:ext>
            </a:extLst>
          </p:cNvPr>
          <p:cNvSpPr>
            <a:spLocks noChangeAspect="1"/>
          </p:cNvSpPr>
          <p:nvPr/>
        </p:nvSpPr>
        <p:spPr>
          <a:xfrm>
            <a:off x="7839986" y="1992793"/>
            <a:ext cx="1767281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F4040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</a:rPr>
              <a:t>DiT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O(N</a:t>
            </a:r>
            <a:r>
              <a:rPr lang="en-US" altLang="zh-CN" sz="1400" baseline="30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) attention</a:t>
            </a:r>
          </a:p>
        </p:txBody>
      </p:sp>
      <p:sp>
        <p:nvSpPr>
          <p:cNvPr id="49" name="A1">
            <a:extLst>
              <a:ext uri="{FF2B5EF4-FFF2-40B4-BE49-F238E27FC236}">
                <a16:creationId xmlns:a16="http://schemas.microsoft.com/office/drawing/2014/main" id="{619E3F6E-33EA-583F-A0CD-60C847B8F6BA}"/>
              </a:ext>
            </a:extLst>
          </p:cNvPr>
          <p:cNvSpPr/>
          <p:nvPr/>
        </p:nvSpPr>
        <p:spPr>
          <a:xfrm>
            <a:off x="7278315" y="2265078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BBC338-0682-ADBF-AF9F-674B51B7EC9F}"/>
              </a:ext>
            </a:extLst>
          </p:cNvPr>
          <p:cNvSpPr txBox="1"/>
          <p:nvPr/>
        </p:nvSpPr>
        <p:spPr>
          <a:xfrm>
            <a:off x="6018665" y="2949424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Latent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D25025-2E56-700C-F4F8-A2790CCF797B}"/>
              </a:ext>
            </a:extLst>
          </p:cNvPr>
          <p:cNvSpPr txBox="1"/>
          <p:nvPr/>
        </p:nvSpPr>
        <p:spPr>
          <a:xfrm>
            <a:off x="1889552" y="2949424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image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Lat">
            <a:extLst>
              <a:ext uri="{FF2B5EF4-FFF2-40B4-BE49-F238E27FC236}">
                <a16:creationId xmlns:a16="http://schemas.microsoft.com/office/drawing/2014/main" id="{31A19130-0E8D-BFBF-BB8C-920DFA1C3E26}"/>
              </a:ext>
            </a:extLst>
          </p:cNvPr>
          <p:cNvSpPr/>
          <p:nvPr/>
        </p:nvSpPr>
        <p:spPr>
          <a:xfrm>
            <a:off x="6266199" y="2218210"/>
            <a:ext cx="866869" cy="449487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CDD03"/>
            </a:solidFill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128²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FE5D15D-0F5C-BBCB-6B5E-184277E42977}"/>
              </a:ext>
            </a:extLst>
          </p:cNvPr>
          <p:cNvSpPr txBox="1">
            <a:spLocks/>
          </p:cNvSpPr>
          <p:nvPr/>
        </p:nvSpPr>
        <p:spPr>
          <a:xfrm>
            <a:off x="315849" y="3848100"/>
            <a:ext cx="5943013" cy="95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895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061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227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393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DC-AE for aggressive </a:t>
            </a:r>
            <a:r>
              <a:rPr lang="en-US" altLang="zh-CN" dirty="0">
                <a:solidFill>
                  <a:schemeClr val="bg1"/>
                </a:solidFill>
              </a:rPr>
              <a:t>l</a:t>
            </a:r>
            <a:r>
              <a:rPr lang="en-US" dirty="0">
                <a:solidFill>
                  <a:schemeClr val="bg1"/>
                </a:solidFill>
              </a:rPr>
              <a:t>atent </a:t>
            </a:r>
            <a:r>
              <a:rPr lang="en-US" altLang="zh-CN" dirty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ompression</a:t>
            </a: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6A0239B9-C93E-E404-BB8D-374404F5857A}"/>
              </a:ext>
            </a:extLst>
          </p:cNvPr>
          <p:cNvSpPr/>
          <p:nvPr/>
        </p:nvSpPr>
        <p:spPr>
          <a:xfrm>
            <a:off x="-4210" y="4800600"/>
            <a:ext cx="72395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i="1" dirty="0">
                <a:solidFill>
                  <a:schemeClr val="bg2"/>
                </a:solidFill>
              </a:rPr>
              <a:t>Deep Compression Autoencoder for Efficient High-Resolution Diffusion Models,</a:t>
            </a:r>
            <a:r>
              <a:rPr lang="zh-CN" altLang="en-US" sz="700" i="1" dirty="0">
                <a:solidFill>
                  <a:schemeClr val="bg2"/>
                </a:solidFill>
              </a:rPr>
              <a:t> </a:t>
            </a:r>
            <a:r>
              <a:rPr lang="en-US" altLang="zh-CN" sz="700" i="1" dirty="0">
                <a:solidFill>
                  <a:schemeClr val="bg2"/>
                </a:solidFill>
              </a:rPr>
              <a:t>Chen. 2025</a:t>
            </a:r>
            <a:endParaRPr lang="zh-CN" altLang="en-US" sz="700" i="1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98C04-45B9-284D-B3BC-F26A2AA55BCC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11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CC0E97A-FDE2-017F-0DFE-1BD5ED84F573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design:</a:t>
            </a:r>
            <a:r>
              <a:rPr lang="zh-CN" altLang="en-US" dirty="0"/>
              <a:t> </a:t>
            </a:r>
            <a:r>
              <a:rPr lang="en-US" altLang="zh-CN" dirty="0"/>
              <a:t>Resolution scaling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766B1-14A3-6D8A-D946-CCA927563A2B}"/>
              </a:ext>
            </a:extLst>
          </p:cNvPr>
          <p:cNvSpPr txBox="1"/>
          <p:nvPr/>
        </p:nvSpPr>
        <p:spPr>
          <a:xfrm>
            <a:off x="852889" y="1378625"/>
            <a:ext cx="143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Our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pipeline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40" grpId="0" animBg="1"/>
      <p:bldP spid="6" grpId="0" animBg="1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EB07F-28AE-AF26-9E94-BF3BF871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6875" cy="25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6" name="Text 11">
            <a:extLst>
              <a:ext uri="{FF2B5EF4-FFF2-40B4-BE49-F238E27FC236}">
                <a16:creationId xmlns:a16="http://schemas.microsoft.com/office/drawing/2014/main" id="{B358EF65-CA0D-68C7-A974-A08D81C2CEBB}"/>
              </a:ext>
            </a:extLst>
          </p:cNvPr>
          <p:cNvSpPr/>
          <p:nvPr/>
        </p:nvSpPr>
        <p:spPr>
          <a:xfrm>
            <a:off x="176597" y="1374715"/>
            <a:ext cx="3594558" cy="1484895"/>
          </a:xfrm>
          <a:prstGeom prst="roundRect">
            <a:avLst/>
          </a:prstGeom>
          <a:solidFill>
            <a:srgbClr val="070707">
              <a:alpha val="88000"/>
            </a:srgbClr>
          </a:solidFill>
          <a:ln w="13970">
            <a:solidFill>
              <a:srgbClr val="FF4040"/>
            </a:solidFill>
          </a:ln>
        </p:spPr>
        <p:txBody>
          <a:bodyPr wrap="square" rtlCol="0" anchor="ctr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404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Problem:
</a:t>
            </a:r>
            <a:r>
              <a:rPr lang="en-US" dirty="0">
                <a:solidFill>
                  <a:srgbClr val="F2F2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Vanilla DC-AE is trained on RGB natural images, not material maps.</a:t>
            </a:r>
            <a:endParaRPr lang="en-US" dirty="0"/>
          </a:p>
        </p:txBody>
      </p:sp>
      <p:sp>
        <p:nvSpPr>
          <p:cNvPr id="4" name="Text 12">
            <a:extLst>
              <a:ext uri="{FF2B5EF4-FFF2-40B4-BE49-F238E27FC236}">
                <a16:creationId xmlns:a16="http://schemas.microsoft.com/office/drawing/2014/main" id="{3811E7D7-D243-D733-F0A8-64B9C89E5D64}"/>
              </a:ext>
            </a:extLst>
          </p:cNvPr>
          <p:cNvSpPr/>
          <p:nvPr/>
        </p:nvSpPr>
        <p:spPr>
          <a:xfrm>
            <a:off x="138266" y="3330493"/>
            <a:ext cx="3597008" cy="1511587"/>
          </a:xfrm>
          <a:prstGeom prst="roundRect">
            <a:avLst/>
          </a:prstGeom>
          <a:solidFill>
            <a:srgbClr val="070707">
              <a:alpha val="88000"/>
            </a:srgbClr>
          </a:solidFill>
          <a:ln w="13970">
            <a:solidFill>
              <a:srgbClr val="5CFF7A"/>
            </a:solidFill>
          </a:ln>
        </p:spPr>
        <p:txBody>
          <a:bodyPr wrap="square" rtlCol="0" anchor="ctr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5CFF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Fix:
</a:t>
            </a:r>
            <a:r>
              <a:rPr lang="en-US" dirty="0">
                <a:solidFill>
                  <a:srgbClr val="F2F2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Fine-tune DC-AE on SVBRDF data to preserve high-frequency map structure.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05FD4-2A2A-B44B-B820-0F478DA0DD03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12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4964D6-5171-2DF3-F7BF-D53E6EA78E9E}"/>
              </a:ext>
            </a:extLst>
          </p:cNvPr>
          <p:cNvSpPr txBox="1"/>
          <p:nvPr/>
        </p:nvSpPr>
        <p:spPr>
          <a:xfrm>
            <a:off x="12273280" y="4409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70C739-2207-4E89-BE89-CB3347C65981}"/>
              </a:ext>
            </a:extLst>
          </p:cNvPr>
          <p:cNvSpPr txBox="1"/>
          <p:nvPr/>
        </p:nvSpPr>
        <p:spPr>
          <a:xfrm>
            <a:off x="12730480" y="3992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5A1992-B927-377B-075B-BC1CF86BAEE2}"/>
              </a:ext>
            </a:extLst>
          </p:cNvPr>
          <p:cNvSpPr txBox="1"/>
          <p:nvPr/>
        </p:nvSpPr>
        <p:spPr>
          <a:xfrm>
            <a:off x="12567920" y="3342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24474A-2C9A-5171-A5A9-626D4BD4CE69}"/>
              </a:ext>
            </a:extLst>
          </p:cNvPr>
          <p:cNvGrpSpPr/>
          <p:nvPr/>
        </p:nvGrpSpPr>
        <p:grpSpPr>
          <a:xfrm>
            <a:off x="4970676" y="1374715"/>
            <a:ext cx="7007411" cy="3017906"/>
            <a:chOff x="4921760" y="1391535"/>
            <a:chExt cx="7007411" cy="301790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9A7993-1563-81EE-9C3A-8CB51AA617B7}"/>
                </a:ext>
              </a:extLst>
            </p:cNvPr>
            <p:cNvSpPr txBox="1"/>
            <p:nvPr/>
          </p:nvSpPr>
          <p:spPr>
            <a:xfrm>
              <a:off x="5442190" y="1391535"/>
              <a:ext cx="5713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Original Image</a:t>
              </a:r>
              <a:r>
                <a:rPr lang="zh-CN" altLang="en-US" sz="2000" dirty="0">
                  <a:solidFill>
                    <a:schemeClr val="bg1"/>
                  </a:solidFill>
                </a:rPr>
                <a:t>                </a:t>
              </a:r>
              <a:r>
                <a:rPr lang="en-US" sz="2000" dirty="0">
                  <a:solidFill>
                    <a:schemeClr val="bg1"/>
                  </a:solidFill>
                </a:rPr>
                <a:t>DC-AE Reconstruction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B99D7B3-00C0-3447-8AD1-568BCEFC0E2E}"/>
                </a:ext>
              </a:extLst>
            </p:cNvPr>
            <p:cNvGrpSpPr/>
            <p:nvPr/>
          </p:nvGrpSpPr>
          <p:grpSpPr>
            <a:xfrm>
              <a:off x="4921760" y="1757680"/>
              <a:ext cx="7007411" cy="2651761"/>
              <a:chOff x="4921760" y="1757680"/>
              <a:chExt cx="7007411" cy="265176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FBBDA2-1601-1286-049A-4BC55BA52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16953" y="1757680"/>
                <a:ext cx="2651760" cy="265176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E443E85-A910-D17E-EFBF-FD8EEF1AE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21760" y="1757681"/>
                <a:ext cx="2651760" cy="265176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EE5003F-61B0-F596-14DA-61F9EF029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42374" y="1757680"/>
                <a:ext cx="1286797" cy="12867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DA86FB8-3455-CFC3-D2E6-346259EF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45424" y="3152424"/>
                <a:ext cx="1257016" cy="1257016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AC9605-A349-7944-513D-88DCAD10698E}"/>
              </a:ext>
            </a:extLst>
          </p:cNvPr>
          <p:cNvGrpSpPr/>
          <p:nvPr/>
        </p:nvGrpSpPr>
        <p:grpSpPr>
          <a:xfrm>
            <a:off x="4047866" y="1278970"/>
            <a:ext cx="7985587" cy="3129280"/>
            <a:chOff x="4047866" y="1278970"/>
            <a:chExt cx="7985587" cy="312928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70D1D9-5BEE-20E3-BEC2-C42DCCB80A9C}"/>
                </a:ext>
              </a:extLst>
            </p:cNvPr>
            <p:cNvSpPr txBox="1"/>
            <p:nvPr/>
          </p:nvSpPr>
          <p:spPr>
            <a:xfrm>
              <a:off x="4047866" y="1278970"/>
              <a:ext cx="7107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     </a:t>
              </a:r>
              <a:r>
                <a:rPr lang="en-US" sz="2000" dirty="0">
                  <a:solidFill>
                    <a:schemeClr val="bg1"/>
                  </a:solidFill>
                </a:rPr>
                <a:t>Original Image</a:t>
              </a:r>
              <a:r>
                <a:rPr lang="zh-CN" altLang="en-US" sz="2000" dirty="0">
                  <a:solidFill>
                    <a:schemeClr val="bg1"/>
                  </a:solidFill>
                </a:rPr>
                <a:t>         </a:t>
              </a:r>
              <a:r>
                <a:rPr lang="en-US" sz="2000" dirty="0">
                  <a:solidFill>
                    <a:schemeClr val="bg1"/>
                  </a:solidFill>
                </a:rPr>
                <a:t>DC-AE Reconstruction</a:t>
              </a:r>
              <a:r>
                <a:rPr lang="zh-CN" altLang="en-US" sz="2000" dirty="0">
                  <a:solidFill>
                    <a:schemeClr val="bg1"/>
                  </a:solidFill>
                </a:rPr>
                <a:t>     </a:t>
              </a:r>
              <a:r>
                <a:rPr lang="en-US" sz="2000" dirty="0">
                  <a:solidFill>
                    <a:schemeClr val="bg1"/>
                  </a:solidFill>
                </a:rPr>
                <a:t>DC-AE + Fine-tuning</a:t>
              </a:r>
              <a:r>
                <a:rPr lang="zh-CN" altLang="en-US" sz="2000" dirty="0">
                  <a:solidFill>
                    <a:schemeClr val="bg1"/>
                  </a:solidFill>
                </a:rPr>
                <a:t> </a:t>
              </a:r>
              <a:endParaRPr lang="en-US" altLang="zh-CN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					</a:t>
              </a:r>
              <a:r>
                <a:rPr lang="zh-CN" altLang="en-US" sz="2000" dirty="0">
                  <a:solidFill>
                    <a:schemeClr val="bg1"/>
                  </a:solidFill>
                </a:rPr>
                <a:t>         </a:t>
              </a:r>
              <a:r>
                <a:rPr lang="en-US" sz="2000" dirty="0">
                  <a:solidFill>
                    <a:schemeClr val="bg1"/>
                  </a:solidFill>
                </a:rPr>
                <a:t>Reconstruction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27325F5-ED18-8AA5-72CE-89430C7DA2C7}"/>
                </a:ext>
              </a:extLst>
            </p:cNvPr>
            <p:cNvPicPr>
              <a:picLocks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4804" y="1924039"/>
              <a:ext cx="2286000" cy="2286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A2EB99B-3610-B3E9-4FD1-4D99A4B49309}"/>
                </a:ext>
              </a:extLst>
            </p:cNvPr>
            <p:cNvPicPr>
              <a:picLocks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8344" y="1924039"/>
              <a:ext cx="2286000" cy="2286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698C25A-4527-CB2D-19B4-87BE93475549}"/>
                </a:ext>
              </a:extLst>
            </p:cNvPr>
            <p:cNvPicPr>
              <a:picLocks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544" y="1925230"/>
              <a:ext cx="2286000" cy="2286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7165891-2C72-EED6-DE7A-31AE6991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6170" y="3570967"/>
              <a:ext cx="837283" cy="83728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B074812-AF26-C534-F23E-93CCEBE6B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6170" y="1744335"/>
              <a:ext cx="837283" cy="83728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C34B4F9-F031-612A-397A-79DE6B9CA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6170" y="2658693"/>
              <a:ext cx="835200" cy="83520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8A1957D-233D-34A5-73EB-0E1996CE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design:</a:t>
            </a:r>
            <a:r>
              <a:rPr lang="zh-CN" altLang="en-US" dirty="0"/>
              <a:t> </a:t>
            </a:r>
            <a:r>
              <a:rPr lang="en-US" altLang="zh-CN" dirty="0"/>
              <a:t>Resolution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1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E5492-8B55-90C7-8704-CDD308B4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CAE">
            <a:extLst>
              <a:ext uri="{FF2B5EF4-FFF2-40B4-BE49-F238E27FC236}">
                <a16:creationId xmlns:a16="http://schemas.microsoft.com/office/drawing/2014/main" id="{ECA27CEC-145C-1043-2D1B-17A0FBCC3947}"/>
              </a:ext>
            </a:extLst>
          </p:cNvPr>
          <p:cNvSpPr/>
          <p:nvPr/>
        </p:nvSpPr>
        <p:spPr>
          <a:xfrm>
            <a:off x="4058944" y="1986516"/>
            <a:ext cx="1449522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CDD03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DC-AE</a:t>
            </a:r>
          </a:p>
          <a:p>
            <a:pPr algn="ctr">
              <a:buNone/>
            </a:pPr>
            <a:r>
              <a:rPr lang="en-US" sz="1400" dirty="0">
                <a:solidFill>
                  <a:srgbClr val="FCDD03"/>
                </a:solidFill>
                <a:latin typeface="Arial" pitchFamily="34" charset="0"/>
              </a:rPr>
              <a:t>32× compress</a:t>
            </a:r>
          </a:p>
        </p:txBody>
      </p:sp>
      <p:sp>
        <p:nvSpPr>
          <p:cNvPr id="11" name="In4K">
            <a:extLst>
              <a:ext uri="{FF2B5EF4-FFF2-40B4-BE49-F238E27FC236}">
                <a16:creationId xmlns:a16="http://schemas.microsoft.com/office/drawing/2014/main" id="{92BBBA98-1339-4D14-780E-4DA4764568E9}"/>
              </a:ext>
            </a:extLst>
          </p:cNvPr>
          <p:cNvSpPr/>
          <p:nvPr/>
        </p:nvSpPr>
        <p:spPr>
          <a:xfrm>
            <a:off x="1835063" y="1986516"/>
            <a:ext cx="1452293" cy="764365"/>
          </a:xfrm>
          <a:prstGeom prst="roundRect">
            <a:avLst>
              <a:gd name="adj" fmla="val 8000"/>
            </a:avLst>
          </a:prstGeom>
          <a:noFill/>
          <a:ln w="12700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rgbClr val="FCDD03"/>
                </a:solidFill>
                <a:latin typeface="Arial" pitchFamily="34" charset="0"/>
              </a:rPr>
              <a:t>4096²</a:t>
            </a:r>
          </a:p>
        </p:txBody>
      </p:sp>
      <p:sp>
        <p:nvSpPr>
          <p:cNvPr id="37" name="A1">
            <a:extLst>
              <a:ext uri="{FF2B5EF4-FFF2-40B4-BE49-F238E27FC236}">
                <a16:creationId xmlns:a16="http://schemas.microsoft.com/office/drawing/2014/main" id="{E539171B-36F5-2AB8-7E75-7DE80AD9E7DA}"/>
              </a:ext>
            </a:extLst>
          </p:cNvPr>
          <p:cNvSpPr/>
          <p:nvPr/>
        </p:nvSpPr>
        <p:spPr>
          <a:xfrm>
            <a:off x="3497273" y="2258801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39" name="A2">
            <a:extLst>
              <a:ext uri="{FF2B5EF4-FFF2-40B4-BE49-F238E27FC236}">
                <a16:creationId xmlns:a16="http://schemas.microsoft.com/office/drawing/2014/main" id="{D436B875-538C-F6CD-FC84-813810404A4A}"/>
              </a:ext>
            </a:extLst>
          </p:cNvPr>
          <p:cNvSpPr/>
          <p:nvPr/>
        </p:nvSpPr>
        <p:spPr>
          <a:xfrm>
            <a:off x="5710642" y="2258801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48" name="DiT">
            <a:extLst>
              <a:ext uri="{FF2B5EF4-FFF2-40B4-BE49-F238E27FC236}">
                <a16:creationId xmlns:a16="http://schemas.microsoft.com/office/drawing/2014/main" id="{4CAD734A-6886-27AD-0E39-C69EB74CC158}"/>
              </a:ext>
            </a:extLst>
          </p:cNvPr>
          <p:cNvSpPr>
            <a:spLocks noChangeAspect="1"/>
          </p:cNvSpPr>
          <p:nvPr/>
        </p:nvSpPr>
        <p:spPr>
          <a:xfrm>
            <a:off x="7839986" y="1986516"/>
            <a:ext cx="1767281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F4040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</a:rPr>
              <a:t>DiT</a:t>
            </a:r>
            <a:endParaRPr lang="en-US" sz="2000" b="1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O(N</a:t>
            </a:r>
            <a:r>
              <a:rPr lang="en-US" altLang="zh-CN" sz="1400" baseline="30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) attention</a:t>
            </a:r>
          </a:p>
        </p:txBody>
      </p:sp>
      <p:sp>
        <p:nvSpPr>
          <p:cNvPr id="49" name="A1">
            <a:extLst>
              <a:ext uri="{FF2B5EF4-FFF2-40B4-BE49-F238E27FC236}">
                <a16:creationId xmlns:a16="http://schemas.microsoft.com/office/drawing/2014/main" id="{6043CA32-20DD-DDAE-9B10-333502B89314}"/>
              </a:ext>
            </a:extLst>
          </p:cNvPr>
          <p:cNvSpPr/>
          <p:nvPr/>
        </p:nvSpPr>
        <p:spPr>
          <a:xfrm>
            <a:off x="7278315" y="2258801"/>
            <a:ext cx="418335" cy="325372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FFB805-A188-5146-3034-F7571857D855}"/>
              </a:ext>
            </a:extLst>
          </p:cNvPr>
          <p:cNvSpPr txBox="1"/>
          <p:nvPr/>
        </p:nvSpPr>
        <p:spPr>
          <a:xfrm>
            <a:off x="6018665" y="2943147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Latent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52523D-87F0-0D8D-C307-E379CE3608D3}"/>
              </a:ext>
            </a:extLst>
          </p:cNvPr>
          <p:cNvSpPr txBox="1"/>
          <p:nvPr/>
        </p:nvSpPr>
        <p:spPr>
          <a:xfrm>
            <a:off x="1889552" y="2943147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image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5727AA-C692-26E4-E198-B93FDD6F3A1F}"/>
              </a:ext>
            </a:extLst>
          </p:cNvPr>
          <p:cNvSpPr txBox="1"/>
          <p:nvPr/>
        </p:nvSpPr>
        <p:spPr>
          <a:xfrm>
            <a:off x="852889" y="1276599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Our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pipeline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Lat">
            <a:extLst>
              <a:ext uri="{FF2B5EF4-FFF2-40B4-BE49-F238E27FC236}">
                <a16:creationId xmlns:a16="http://schemas.microsoft.com/office/drawing/2014/main" id="{56B69065-C17B-34CA-5B89-740DF5CC2DB6}"/>
              </a:ext>
            </a:extLst>
          </p:cNvPr>
          <p:cNvSpPr/>
          <p:nvPr/>
        </p:nvSpPr>
        <p:spPr>
          <a:xfrm>
            <a:off x="6268109" y="2196743"/>
            <a:ext cx="866869" cy="449487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CDD03"/>
            </a:solidFill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128²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79FBA3E-1DDA-7CB3-FDEC-F6525DC4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49" y="3955207"/>
            <a:ext cx="5943013" cy="9583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DC-AE for aggressive latent compression</a:t>
            </a:r>
          </a:p>
        </p:txBody>
      </p:sp>
      <p:sp>
        <p:nvSpPr>
          <p:cNvPr id="2" name="DiT">
            <a:extLst>
              <a:ext uri="{FF2B5EF4-FFF2-40B4-BE49-F238E27FC236}">
                <a16:creationId xmlns:a16="http://schemas.microsoft.com/office/drawing/2014/main" id="{6FE0975C-DA68-0EC6-1378-0C425DB7FDDA}"/>
              </a:ext>
            </a:extLst>
          </p:cNvPr>
          <p:cNvSpPr>
            <a:spLocks noChangeAspect="1"/>
          </p:cNvSpPr>
          <p:nvPr/>
        </p:nvSpPr>
        <p:spPr>
          <a:xfrm>
            <a:off x="7839985" y="1986988"/>
            <a:ext cx="1767281" cy="765822"/>
          </a:xfrm>
          <a:prstGeom prst="roundRect">
            <a:avLst>
              <a:gd name="adj" fmla="val 8000"/>
            </a:avLst>
          </a:prstGeom>
          <a:noFill/>
          <a:ln w="15875">
            <a:solidFill>
              <a:srgbClr val="FCDD03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itchFamily="34" charset="0"/>
              </a:rPr>
              <a:t>Linear</a:t>
            </a:r>
            <a:r>
              <a:rPr lang="zh-CN" altLang="en-US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</a:rPr>
              <a:t>DiT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O(N) attention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EA6140B-6F01-1873-C59E-C1B80B60C474}"/>
              </a:ext>
            </a:extLst>
          </p:cNvPr>
          <p:cNvSpPr txBox="1">
            <a:spLocks/>
          </p:cNvSpPr>
          <p:nvPr/>
        </p:nvSpPr>
        <p:spPr>
          <a:xfrm>
            <a:off x="5919809" y="3927969"/>
            <a:ext cx="5943013" cy="95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895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061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227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393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Linear attention for scalable 4K generation</a:t>
            </a: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525257AC-9379-803C-95CE-4E751C025D02}"/>
              </a:ext>
            </a:extLst>
          </p:cNvPr>
          <p:cNvSpPr/>
          <p:nvPr/>
        </p:nvSpPr>
        <p:spPr>
          <a:xfrm>
            <a:off x="38731" y="4804126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Deep Compression Autoencoder for Efficient High-Resolution Diffusion Models,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Chen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al. 2025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3364D08B-BF80-7CA6-6993-265B3C96C614}"/>
              </a:ext>
            </a:extLst>
          </p:cNvPr>
          <p:cNvSpPr/>
          <p:nvPr/>
        </p:nvSpPr>
        <p:spPr>
          <a:xfrm>
            <a:off x="38731" y="4928611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i="1" dirty="0">
                <a:solidFill>
                  <a:schemeClr val="bg2"/>
                </a:solidFill>
              </a:rPr>
              <a:t>SANA: Efficient High-Resolution Image Synthesis with Linear Diffusion Transformer,</a:t>
            </a:r>
            <a:r>
              <a:rPr lang="zh-CN" altLang="en-US" sz="700" i="1" dirty="0">
                <a:solidFill>
                  <a:schemeClr val="bg2"/>
                </a:solidFill>
              </a:rPr>
              <a:t> </a:t>
            </a:r>
            <a:r>
              <a:rPr lang="en-US" altLang="zh-CN" sz="700" i="1" dirty="0">
                <a:solidFill>
                  <a:schemeClr val="bg2"/>
                </a:solidFill>
              </a:rPr>
              <a:t>Xie</a:t>
            </a:r>
            <a:r>
              <a:rPr lang="zh-CN" altLang="en-US" sz="700" i="1" dirty="0">
                <a:solidFill>
                  <a:schemeClr val="bg2"/>
                </a:solidFill>
              </a:rPr>
              <a:t> </a:t>
            </a:r>
            <a:r>
              <a:rPr lang="en-US" altLang="zh-CN" sz="700" i="1" dirty="0">
                <a:solidFill>
                  <a:schemeClr val="bg2"/>
                </a:solidFill>
              </a:rPr>
              <a:t>et</a:t>
            </a:r>
            <a:r>
              <a:rPr lang="zh-CN" altLang="en-US" sz="700" i="1" dirty="0">
                <a:solidFill>
                  <a:schemeClr val="bg2"/>
                </a:solidFill>
              </a:rPr>
              <a:t> </a:t>
            </a:r>
            <a:r>
              <a:rPr lang="en-US" altLang="zh-CN" sz="700" i="1" dirty="0">
                <a:solidFill>
                  <a:schemeClr val="bg2"/>
                </a:solidFill>
              </a:rPr>
              <a:t>al.</a:t>
            </a:r>
            <a:r>
              <a:rPr lang="zh-CN" altLang="en-US" sz="7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2025</a:t>
            </a:r>
            <a:endParaRPr lang="zh-CN" altLang="en-US" sz="700" i="1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E6381-E30C-9D4A-95C2-5F9FA0A7D5FF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13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1B50B211-8174-2B75-FC73-E8DFE789F6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6875" cy="25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7491130-A850-3C82-ADC3-A5F4D7B466B2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design:</a:t>
            </a:r>
            <a:r>
              <a:rPr lang="zh-CN" altLang="en-US" dirty="0"/>
              <a:t> </a:t>
            </a:r>
            <a:r>
              <a:rPr lang="en-US" altLang="zh-CN" dirty="0"/>
              <a:t>Resolution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57EC-0936-8E2A-4305-D2C05800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F444CDA-6E23-2B72-BED7-28B222720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922"/>
            <a:ext cx="5943013" cy="3006078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Replace </a:t>
            </a:r>
            <a:r>
              <a:rPr lang="en-US" altLang="zh-CN" dirty="0" err="1">
                <a:solidFill>
                  <a:schemeClr val="bg1"/>
                </a:solidFill>
              </a:rPr>
              <a:t>softmax</a:t>
            </a:r>
            <a:r>
              <a:rPr lang="en-US" altLang="zh-CN" dirty="0">
                <a:solidFill>
                  <a:schemeClr val="bg1"/>
                </a:solidFill>
              </a:rPr>
              <a:t> attention with linear attention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O(N) memory, instead of O(N²)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Avoids OOM at 4K resolution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FDEAD-0165-74CC-A3B9-078210D9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906" y="1502400"/>
            <a:ext cx="4921401" cy="3582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0E09B-9281-8542-B625-3653A99C337E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14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ECDAB721-F2F3-909E-D074-D2A0007088A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6875" cy="25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660AD8F6-6D26-7DDC-75F4-BFC6D42FC708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design:</a:t>
            </a:r>
            <a:r>
              <a:rPr lang="zh-CN" altLang="en-US" dirty="0"/>
              <a:t> </a:t>
            </a:r>
            <a:r>
              <a:rPr lang="en-US" altLang="zh-CN" dirty="0"/>
              <a:t>Resolution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3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2CC-2026-B9B9-33FB-1EA8F421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A471C8-E9A6-D687-F996-E627F792538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h1Head">
            <a:extLst>
              <a:ext uri="{FF2B5EF4-FFF2-40B4-BE49-F238E27FC236}">
                <a16:creationId xmlns:a16="http://schemas.microsoft.com/office/drawing/2014/main" id="{D33E26E3-4A3B-ACEE-FEED-D32959C93237}"/>
              </a:ext>
            </a:extLst>
          </p:cNvPr>
          <p:cNvSpPr/>
          <p:nvPr/>
        </p:nvSpPr>
        <p:spPr>
          <a:xfrm>
            <a:off x="654114" y="1310282"/>
            <a:ext cx="5194528" cy="346302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ctr"/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Scaling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Bottleneck</a:t>
            </a:r>
          </a:p>
        </p:txBody>
      </p:sp>
      <p:sp>
        <p:nvSpPr>
          <p:cNvPr id="6" name="Sq4096">
            <a:extLst>
              <a:ext uri="{FF2B5EF4-FFF2-40B4-BE49-F238E27FC236}">
                <a16:creationId xmlns:a16="http://schemas.microsoft.com/office/drawing/2014/main" id="{FB8B7BA6-97C5-01E6-B4E3-8D194A38F82E}"/>
              </a:ext>
            </a:extLst>
          </p:cNvPr>
          <p:cNvSpPr/>
          <p:nvPr/>
        </p:nvSpPr>
        <p:spPr>
          <a:xfrm>
            <a:off x="402152" y="1936184"/>
            <a:ext cx="1978868" cy="1978868"/>
          </a:xfrm>
          <a:prstGeom prst="rect">
            <a:avLst/>
          </a:prstGeom>
          <a:noFill/>
          <a:ln w="19050">
            <a:solidFill>
              <a:srgbClr val="FCDD03"/>
            </a:solidFill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sz="2727" b="1" dirty="0">
                <a:solidFill>
                  <a:srgbClr val="FCDD03"/>
                </a:solidFill>
                <a:latin typeface="Arial" pitchFamily="34" charset="0"/>
              </a:rPr>
              <a:t>4096²</a:t>
            </a:r>
          </a:p>
        </p:txBody>
      </p:sp>
      <p:sp>
        <p:nvSpPr>
          <p:cNvPr id="10" name="Ch1Desc">
            <a:extLst>
              <a:ext uri="{FF2B5EF4-FFF2-40B4-BE49-F238E27FC236}">
                <a16:creationId xmlns:a16="http://schemas.microsoft.com/office/drawing/2014/main" id="{CB308815-BE88-B615-7CC9-8A1FAFA3EBC5}"/>
              </a:ext>
            </a:extLst>
          </p:cNvPr>
          <p:cNvSpPr/>
          <p:nvPr/>
        </p:nvSpPr>
        <p:spPr>
          <a:xfrm>
            <a:off x="538278" y="4444141"/>
            <a:ext cx="5194528" cy="640621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4096² resolution pushes memory and runtime limits</a:t>
            </a:r>
          </a:p>
        </p:txBody>
      </p:sp>
      <p:grpSp>
        <p:nvGrpSpPr>
          <p:cNvPr id="12" name="MisalignedGroup">
            <a:extLst>
              <a:ext uri="{FF2B5EF4-FFF2-40B4-BE49-F238E27FC236}">
                <a16:creationId xmlns:a16="http://schemas.microsoft.com/office/drawing/2014/main" id="{7B4AC24E-2998-9A11-05EB-EE0AC421F9FA}"/>
              </a:ext>
            </a:extLst>
          </p:cNvPr>
          <p:cNvGrpSpPr/>
          <p:nvPr/>
        </p:nvGrpSpPr>
        <p:grpSpPr>
          <a:xfrm>
            <a:off x="6222770" y="2542381"/>
            <a:ext cx="5632766" cy="1215232"/>
            <a:chOff x="6705600" y="2197100"/>
            <a:chExt cx="4356100" cy="939800"/>
          </a:xfrm>
        </p:grpSpPr>
        <p:sp>
          <p:nvSpPr>
            <p:cNvPr id="13" name="MisMap0">
              <a:extLst>
                <a:ext uri="{FF2B5EF4-FFF2-40B4-BE49-F238E27FC236}">
                  <a16:creationId xmlns:a16="http://schemas.microsoft.com/office/drawing/2014/main" id="{98F3E01B-422A-DC77-7855-232C7298A923}"/>
                </a:ext>
              </a:extLst>
            </p:cNvPr>
            <p:cNvSpPr/>
            <p:nvPr/>
          </p:nvSpPr>
          <p:spPr>
            <a:xfrm>
              <a:off x="70993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14" name="MisV0">
              <a:extLst>
                <a:ext uri="{FF2B5EF4-FFF2-40B4-BE49-F238E27FC236}">
                  <a16:creationId xmlns:a16="http://schemas.microsoft.com/office/drawing/2014/main" id="{FB8A0FDF-6E4F-5BAD-9286-36CE512D5DD3}"/>
                </a:ext>
              </a:extLst>
            </p:cNvPr>
            <p:cNvSpPr/>
            <p:nvPr/>
          </p:nvSpPr>
          <p:spPr>
            <a:xfrm>
              <a:off x="72263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5" name="MisH0">
              <a:extLst>
                <a:ext uri="{FF2B5EF4-FFF2-40B4-BE49-F238E27FC236}">
                  <a16:creationId xmlns:a16="http://schemas.microsoft.com/office/drawing/2014/main" id="{21862057-1BC1-DB49-5E44-18AEFCE62F49}"/>
                </a:ext>
              </a:extLst>
            </p:cNvPr>
            <p:cNvSpPr/>
            <p:nvPr/>
          </p:nvSpPr>
          <p:spPr>
            <a:xfrm>
              <a:off x="7150100" y="22987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" name="MisLbl0">
              <a:extLst>
                <a:ext uri="{FF2B5EF4-FFF2-40B4-BE49-F238E27FC236}">
                  <a16:creationId xmlns:a16="http://schemas.microsoft.com/office/drawing/2014/main" id="{C70E3465-0E48-3F46-A9EB-3727B1CF58CF}"/>
                </a:ext>
              </a:extLst>
            </p:cNvPr>
            <p:cNvSpPr/>
            <p:nvPr/>
          </p:nvSpPr>
          <p:spPr>
            <a:xfrm>
              <a:off x="70993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Albedo</a:t>
              </a:r>
            </a:p>
          </p:txBody>
        </p:sp>
        <p:sp>
          <p:nvSpPr>
            <p:cNvPr id="17" name="MisMap1">
              <a:extLst>
                <a:ext uri="{FF2B5EF4-FFF2-40B4-BE49-F238E27FC236}">
                  <a16:creationId xmlns:a16="http://schemas.microsoft.com/office/drawing/2014/main" id="{AFB329DD-9FCD-80F6-7426-660A5759148C}"/>
                </a:ext>
              </a:extLst>
            </p:cNvPr>
            <p:cNvSpPr/>
            <p:nvPr/>
          </p:nvSpPr>
          <p:spPr>
            <a:xfrm>
              <a:off x="79121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18" name="MisV1">
              <a:extLst>
                <a:ext uri="{FF2B5EF4-FFF2-40B4-BE49-F238E27FC236}">
                  <a16:creationId xmlns:a16="http://schemas.microsoft.com/office/drawing/2014/main" id="{ED68AC64-28B3-C7B1-3C48-CA0B2A97BF2A}"/>
                </a:ext>
              </a:extLst>
            </p:cNvPr>
            <p:cNvSpPr/>
            <p:nvPr/>
          </p:nvSpPr>
          <p:spPr>
            <a:xfrm>
              <a:off x="82169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MisH1">
              <a:extLst>
                <a:ext uri="{FF2B5EF4-FFF2-40B4-BE49-F238E27FC236}">
                  <a16:creationId xmlns:a16="http://schemas.microsoft.com/office/drawing/2014/main" id="{52BE6F5F-81B5-3865-CE00-2E96D31BCC2C}"/>
                </a:ext>
              </a:extLst>
            </p:cNvPr>
            <p:cNvSpPr/>
            <p:nvPr/>
          </p:nvSpPr>
          <p:spPr>
            <a:xfrm>
              <a:off x="7962900" y="24257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MisLbl1">
              <a:extLst>
                <a:ext uri="{FF2B5EF4-FFF2-40B4-BE49-F238E27FC236}">
                  <a16:creationId xmlns:a16="http://schemas.microsoft.com/office/drawing/2014/main" id="{B60591F2-96B3-3224-7055-15F282B01B23}"/>
                </a:ext>
              </a:extLst>
            </p:cNvPr>
            <p:cNvSpPr/>
            <p:nvPr/>
          </p:nvSpPr>
          <p:spPr>
            <a:xfrm>
              <a:off x="79121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ormal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MisMap2">
              <a:extLst>
                <a:ext uri="{FF2B5EF4-FFF2-40B4-BE49-F238E27FC236}">
                  <a16:creationId xmlns:a16="http://schemas.microsoft.com/office/drawing/2014/main" id="{79A8A007-B1A7-9B59-84A1-C30E6C654352}"/>
                </a:ext>
              </a:extLst>
            </p:cNvPr>
            <p:cNvSpPr/>
            <p:nvPr/>
          </p:nvSpPr>
          <p:spPr>
            <a:xfrm>
              <a:off x="87249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22" name="MisV2">
              <a:extLst>
                <a:ext uri="{FF2B5EF4-FFF2-40B4-BE49-F238E27FC236}">
                  <a16:creationId xmlns:a16="http://schemas.microsoft.com/office/drawing/2014/main" id="{B1C3C407-7231-01D1-990B-C45575FCA5BB}"/>
                </a:ext>
              </a:extLst>
            </p:cNvPr>
            <p:cNvSpPr/>
            <p:nvPr/>
          </p:nvSpPr>
          <p:spPr>
            <a:xfrm>
              <a:off x="89281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MisH2">
              <a:extLst>
                <a:ext uri="{FF2B5EF4-FFF2-40B4-BE49-F238E27FC236}">
                  <a16:creationId xmlns:a16="http://schemas.microsoft.com/office/drawing/2014/main" id="{0EFF5DD3-486E-12D8-0740-443B4EE11738}"/>
                </a:ext>
              </a:extLst>
            </p:cNvPr>
            <p:cNvSpPr/>
            <p:nvPr/>
          </p:nvSpPr>
          <p:spPr>
            <a:xfrm>
              <a:off x="8775700" y="25781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24" name="MisLbl2">
              <a:extLst>
                <a:ext uri="{FF2B5EF4-FFF2-40B4-BE49-F238E27FC236}">
                  <a16:creationId xmlns:a16="http://schemas.microsoft.com/office/drawing/2014/main" id="{FD675D04-0117-8FE2-F830-608E44036C28}"/>
                </a:ext>
              </a:extLst>
            </p:cNvPr>
            <p:cNvSpPr/>
            <p:nvPr/>
          </p:nvSpPr>
          <p:spPr>
            <a:xfrm>
              <a:off x="8585948" y="2933700"/>
              <a:ext cx="989102" cy="1606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Rough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ness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MisMap3">
              <a:extLst>
                <a:ext uri="{FF2B5EF4-FFF2-40B4-BE49-F238E27FC236}">
                  <a16:creationId xmlns:a16="http://schemas.microsoft.com/office/drawing/2014/main" id="{F0F93420-B718-D7D8-29E8-77A264E686F7}"/>
                </a:ext>
              </a:extLst>
            </p:cNvPr>
            <p:cNvSpPr/>
            <p:nvPr/>
          </p:nvSpPr>
          <p:spPr>
            <a:xfrm>
              <a:off x="95377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6" name="MisV3">
              <a:extLst>
                <a:ext uri="{FF2B5EF4-FFF2-40B4-BE49-F238E27FC236}">
                  <a16:creationId xmlns:a16="http://schemas.microsoft.com/office/drawing/2014/main" id="{AF0DEBF0-97F4-C239-1677-26759F29A3C7}"/>
                </a:ext>
              </a:extLst>
            </p:cNvPr>
            <p:cNvSpPr/>
            <p:nvPr/>
          </p:nvSpPr>
          <p:spPr>
            <a:xfrm>
              <a:off x="99187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27" name="MisH3">
              <a:extLst>
                <a:ext uri="{FF2B5EF4-FFF2-40B4-BE49-F238E27FC236}">
                  <a16:creationId xmlns:a16="http://schemas.microsoft.com/office/drawing/2014/main" id="{CB99CE5C-EDC4-1BF7-5257-5F0D02FCEC79}"/>
                </a:ext>
              </a:extLst>
            </p:cNvPr>
            <p:cNvSpPr/>
            <p:nvPr/>
          </p:nvSpPr>
          <p:spPr>
            <a:xfrm>
              <a:off x="9588500" y="23495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8" name="MisLbl3">
              <a:extLst>
                <a:ext uri="{FF2B5EF4-FFF2-40B4-BE49-F238E27FC236}">
                  <a16:creationId xmlns:a16="http://schemas.microsoft.com/office/drawing/2014/main" id="{0DFF0632-F108-3134-A31A-E28C15163EA5}"/>
                </a:ext>
              </a:extLst>
            </p:cNvPr>
            <p:cNvSpPr/>
            <p:nvPr/>
          </p:nvSpPr>
          <p:spPr>
            <a:xfrm>
              <a:off x="95377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Metallics</a:t>
              </a:r>
            </a:p>
          </p:txBody>
        </p:sp>
        <p:sp>
          <p:nvSpPr>
            <p:cNvPr id="29" name="MisMap4">
              <a:extLst>
                <a:ext uri="{FF2B5EF4-FFF2-40B4-BE49-F238E27FC236}">
                  <a16:creationId xmlns:a16="http://schemas.microsoft.com/office/drawing/2014/main" id="{6BD38C48-DBC1-CF60-F6D4-4EDEB42BEB64}"/>
                </a:ext>
              </a:extLst>
            </p:cNvPr>
            <p:cNvSpPr/>
            <p:nvPr/>
          </p:nvSpPr>
          <p:spPr>
            <a:xfrm>
              <a:off x="10350500" y="2197100"/>
              <a:ext cx="711200" cy="711200"/>
            </a:xfrm>
            <a:prstGeom prst="roundRect">
              <a:avLst>
                <a:gd name="adj" fmla="val 5000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30" name="MisV4">
              <a:extLst>
                <a:ext uri="{FF2B5EF4-FFF2-40B4-BE49-F238E27FC236}">
                  <a16:creationId xmlns:a16="http://schemas.microsoft.com/office/drawing/2014/main" id="{E1F00F0D-7F70-DD61-4599-784F3DAA08E2}"/>
                </a:ext>
              </a:extLst>
            </p:cNvPr>
            <p:cNvSpPr/>
            <p:nvPr/>
          </p:nvSpPr>
          <p:spPr>
            <a:xfrm>
              <a:off x="10452100" y="2247900"/>
              <a:ext cx="19050" cy="60960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1" name="MisH4">
              <a:extLst>
                <a:ext uri="{FF2B5EF4-FFF2-40B4-BE49-F238E27FC236}">
                  <a16:creationId xmlns:a16="http://schemas.microsoft.com/office/drawing/2014/main" id="{AC9808F1-7125-D6D7-33CB-E82F52649548}"/>
                </a:ext>
              </a:extLst>
            </p:cNvPr>
            <p:cNvSpPr/>
            <p:nvPr/>
          </p:nvSpPr>
          <p:spPr>
            <a:xfrm>
              <a:off x="10401300" y="2501900"/>
              <a:ext cx="609600" cy="19050"/>
            </a:xfrm>
            <a:prstGeom prst="rect">
              <a:avLst/>
            </a:prstGeom>
            <a:solidFill>
              <a:srgbClr val="FCDD00"/>
            </a:solidFill>
            <a:ln>
              <a:noFill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2" name="MisLbl4">
              <a:extLst>
                <a:ext uri="{FF2B5EF4-FFF2-40B4-BE49-F238E27FC236}">
                  <a16:creationId xmlns:a16="http://schemas.microsoft.com/office/drawing/2014/main" id="{54A0B997-DC5B-CC5C-4FA6-874FFE475A1D}"/>
                </a:ext>
              </a:extLst>
            </p:cNvPr>
            <p:cNvSpPr/>
            <p:nvPr/>
          </p:nvSpPr>
          <p:spPr>
            <a:xfrm>
              <a:off x="10350500" y="2933700"/>
              <a:ext cx="711200" cy="20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eight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BadX">
              <a:extLst>
                <a:ext uri="{FF2B5EF4-FFF2-40B4-BE49-F238E27FC236}">
                  <a16:creationId xmlns:a16="http://schemas.microsoft.com/office/drawing/2014/main" id="{AC4CEE9B-BB8B-2DED-7C27-A090BB68CA7F}"/>
                </a:ext>
              </a:extLst>
            </p:cNvPr>
            <p:cNvSpPr/>
            <p:nvPr/>
          </p:nvSpPr>
          <p:spPr>
            <a:xfrm>
              <a:off x="6705600" y="2387600"/>
              <a:ext cx="4572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</a:rPr>
                <a:t>✗</a:t>
              </a:r>
            </a:p>
          </p:txBody>
        </p:sp>
      </p:grpSp>
      <p:sp>
        <p:nvSpPr>
          <p:cNvPr id="34" name="Ch1Head">
            <a:extLst>
              <a:ext uri="{FF2B5EF4-FFF2-40B4-BE49-F238E27FC236}">
                <a16:creationId xmlns:a16="http://schemas.microsoft.com/office/drawing/2014/main" id="{11CC5AFD-90DE-2DD6-F5E8-0022EBB4405E}"/>
              </a:ext>
            </a:extLst>
          </p:cNvPr>
          <p:cNvSpPr/>
          <p:nvPr/>
        </p:nvSpPr>
        <p:spPr>
          <a:xfrm>
            <a:off x="6343358" y="1317737"/>
            <a:ext cx="5194528" cy="346302"/>
          </a:xfrm>
          <a:prstGeom prst="rect">
            <a:avLst/>
          </a:prstGeom>
          <a:noFill/>
          <a:ln>
            <a:noFill/>
          </a:ln>
        </p:spPr>
        <p:txBody>
          <a:bodyPr wrap="square" anchor="ctr"/>
          <a:lstStyle/>
          <a:p>
            <a:pPr algn="ctr">
              <a:buNone/>
            </a:pP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Cross-Map</a:t>
            </a:r>
            <a:r>
              <a:rPr lang="zh-CN" altLang="en-US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CDD0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</a:t>
            </a:r>
            <a:endParaRPr lang="en-US" sz="2000" b="1" dirty="0">
              <a:solidFill>
                <a:srgbClr val="FCDD0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h2Desc">
            <a:extLst>
              <a:ext uri="{FF2B5EF4-FFF2-40B4-BE49-F238E27FC236}">
                <a16:creationId xmlns:a16="http://schemas.microsoft.com/office/drawing/2014/main" id="{9B6A58F0-E2F1-94A6-0B28-0227953EC285}"/>
              </a:ext>
            </a:extLst>
          </p:cNvPr>
          <p:cNvSpPr/>
          <p:nvPr/>
        </p:nvSpPr>
        <p:spPr>
          <a:xfrm>
            <a:off x="6414068" y="4480362"/>
            <a:ext cx="5441468" cy="371038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/>
          <a:p>
            <a:pPr algn="ctr"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align across maps at 4K resolution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8203DB-E147-6004-B60D-9EF7833A078F}"/>
              </a:ext>
            </a:extLst>
          </p:cNvPr>
          <p:cNvCxnSpPr>
            <a:cxnSpLocks/>
          </p:cNvCxnSpPr>
          <p:nvPr/>
        </p:nvCxnSpPr>
        <p:spPr>
          <a:xfrm>
            <a:off x="6096000" y="1583671"/>
            <a:ext cx="0" cy="3384976"/>
          </a:xfrm>
          <a:prstGeom prst="line">
            <a:avLst/>
          </a:prstGeom>
          <a:ln w="28575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72F4F8-9428-1ED0-EF70-BB4EA0A57A3A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1</a:t>
            </a:r>
            <a:r>
              <a:rPr lang="en-US" altLang="zh-CN" sz="1400" dirty="0">
                <a:solidFill>
                  <a:srgbClr val="666666"/>
                </a:solidFill>
              </a:rPr>
              <a:t>5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960AF408-81E5-57AE-3AE9-77DB33362966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D30E2-CF78-5F61-7C82-424B534137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60" r="11594"/>
          <a:stretch>
            <a:fillRect/>
          </a:stretch>
        </p:blipFill>
        <p:spPr>
          <a:xfrm>
            <a:off x="4032823" y="1733555"/>
            <a:ext cx="1015196" cy="1129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222FA-2111-EEC6-A6AC-CE6B2AED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84" y="2569599"/>
            <a:ext cx="810725" cy="7830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547556-49E1-6262-CB0C-63AD5309E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768" y="3165238"/>
            <a:ext cx="1387406" cy="10448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BA72397-5B01-2EF2-6AAB-B6BB8DB3A8F8}"/>
              </a:ext>
            </a:extLst>
          </p:cNvPr>
          <p:cNvSpPr txBox="1"/>
          <p:nvPr/>
        </p:nvSpPr>
        <p:spPr>
          <a:xfrm>
            <a:off x="3292755" y="2739610"/>
            <a:ext cx="2593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High memory cost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(OOM)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715768-E15B-61A7-1B04-F16513C775C0}"/>
              </a:ext>
            </a:extLst>
          </p:cNvPr>
          <p:cNvSpPr txBox="1"/>
          <p:nvPr/>
        </p:nvSpPr>
        <p:spPr>
          <a:xfrm>
            <a:off x="3780020" y="4141514"/>
            <a:ext cx="1643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Long runtime</a:t>
            </a:r>
          </a:p>
        </p:txBody>
      </p:sp>
    </p:spTree>
    <p:extLst>
      <p:ext uri="{BB962C8B-B14F-4D97-AF65-F5344CB8AC3E}">
        <p14:creationId xmlns:p14="http://schemas.microsoft.com/office/powerpoint/2010/main" val="42473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A5AFC-C8DA-EFEA-8BDF-C80AF82EF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72757961-7D8B-AF24-090B-93FB0E2163F5}"/>
              </a:ext>
            </a:extLst>
          </p:cNvPr>
          <p:cNvSpPr txBox="1"/>
          <p:nvPr/>
        </p:nvSpPr>
        <p:spPr>
          <a:xfrm>
            <a:off x="852889" y="1378625"/>
            <a:ext cx="4319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Existing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alignment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method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–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VAE-Based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A7A42-FF8E-5D01-6575-06CECADC0FDC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1</a:t>
            </a:r>
            <a:r>
              <a:rPr lang="en-US" altLang="zh-CN" sz="1400" dirty="0">
                <a:solidFill>
                  <a:srgbClr val="666666"/>
                </a:solidFill>
              </a:rPr>
              <a:t>6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A96ACAA-88F5-7224-3841-C0732C0EF1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06619"/>
            <a:ext cx="10515600" cy="26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7E1DC62-4AEB-A928-2FE6-6539542F3341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Key challenges: Cross-Map </a:t>
            </a:r>
            <a:r>
              <a:rPr lang="en-US" altLang="zh-CN" dirty="0"/>
              <a:t>a</a:t>
            </a:r>
            <a:r>
              <a:rPr lang="en-US" dirty="0"/>
              <a:t>lignment</a:t>
            </a: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9578BBEA-F46E-5EC5-A20C-D4B181BE9B1E}"/>
              </a:ext>
            </a:extLst>
          </p:cNvPr>
          <p:cNvSpPr/>
          <p:nvPr/>
        </p:nvSpPr>
        <p:spPr>
          <a:xfrm>
            <a:off x="10385" y="4816027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MatFuse</a:t>
            </a:r>
            <a:r>
              <a:rPr lang="en-US" altLang="zh-CN" sz="800" i="1" dirty="0">
                <a:solidFill>
                  <a:schemeClr val="bg2"/>
                </a:solidFill>
              </a:rPr>
              <a:t>: Controllable Material Generation with Diffusion Models,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Vecchio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2024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5BA50-6107-76C6-3598-E7D8689D7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15" y="1935215"/>
            <a:ext cx="1717964" cy="1573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538AFF-2C3E-067D-904F-68557A90ED4E}"/>
              </a:ext>
            </a:extLst>
          </p:cNvPr>
          <p:cNvSpPr txBox="1"/>
          <p:nvPr/>
        </p:nvSpPr>
        <p:spPr>
          <a:xfrm>
            <a:off x="502167" y="3550363"/>
            <a:ext cx="260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SVBRDFs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(Multi-channels)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A1">
            <a:extLst>
              <a:ext uri="{FF2B5EF4-FFF2-40B4-BE49-F238E27FC236}">
                <a16:creationId xmlns:a16="http://schemas.microsoft.com/office/drawing/2014/main" id="{E6453764-466C-EA1E-DC31-2C01121C11DC}"/>
              </a:ext>
            </a:extLst>
          </p:cNvPr>
          <p:cNvSpPr/>
          <p:nvPr/>
        </p:nvSpPr>
        <p:spPr>
          <a:xfrm>
            <a:off x="2849707" y="2558766"/>
            <a:ext cx="548255" cy="426421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417D1A-179E-BAC6-3837-B9D77B37FA3A}"/>
              </a:ext>
            </a:extLst>
          </p:cNvPr>
          <p:cNvGrpSpPr/>
          <p:nvPr/>
        </p:nvGrpSpPr>
        <p:grpSpPr>
          <a:xfrm>
            <a:off x="3630177" y="2105891"/>
            <a:ext cx="1717964" cy="1347772"/>
            <a:chOff x="4032105" y="2105891"/>
            <a:chExt cx="1717964" cy="134777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017190E-A3AC-677E-440B-C53C00BBF2DF}"/>
                </a:ext>
              </a:extLst>
            </p:cNvPr>
            <p:cNvSpPr/>
            <p:nvPr/>
          </p:nvSpPr>
          <p:spPr>
            <a:xfrm>
              <a:off x="4032105" y="2105891"/>
              <a:ext cx="1717964" cy="1347772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61DEB9D8-619E-C15B-AE5F-53B9D182E6A8}"/>
                </a:ext>
              </a:extLst>
            </p:cNvPr>
            <p:cNvSpPr/>
            <p:nvPr/>
          </p:nvSpPr>
          <p:spPr>
            <a:xfrm rot="5400000">
              <a:off x="4036258" y="2453119"/>
              <a:ext cx="983673" cy="633360"/>
            </a:xfrm>
            <a:prstGeom prst="trapezoid">
              <a:avLst>
                <a:gd name="adj" fmla="val 5125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4CA77722-90EB-2B61-A3B7-A8BAF20F5FF6}"/>
                </a:ext>
              </a:extLst>
            </p:cNvPr>
            <p:cNvSpPr/>
            <p:nvPr/>
          </p:nvSpPr>
          <p:spPr>
            <a:xfrm rot="16200000">
              <a:off x="4789756" y="2453119"/>
              <a:ext cx="983673" cy="633360"/>
            </a:xfrm>
            <a:prstGeom prst="trapezoid">
              <a:avLst>
                <a:gd name="adj" fmla="val 5125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086D08-CF90-65B8-9A9D-D1EE759C2B4A}"/>
              </a:ext>
            </a:extLst>
          </p:cNvPr>
          <p:cNvSpPr txBox="1"/>
          <p:nvPr/>
        </p:nvSpPr>
        <p:spPr>
          <a:xfrm>
            <a:off x="3376771" y="3508812"/>
            <a:ext cx="22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Custom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VAE</a:t>
            </a:r>
          </a:p>
          <a:p>
            <a:r>
              <a:rPr lang="en-US" altLang="zh-CN" dirty="0">
                <a:solidFill>
                  <a:srgbClr val="FDDD00"/>
                </a:solidFill>
              </a:rPr>
              <a:t>(trained</a:t>
            </a:r>
            <a:r>
              <a:rPr lang="zh-CN" altLang="en-US" dirty="0">
                <a:solidFill>
                  <a:srgbClr val="FDDD00"/>
                </a:solidFill>
              </a:rPr>
              <a:t> </a:t>
            </a:r>
            <a:r>
              <a:rPr lang="en-US" altLang="zh-CN" dirty="0">
                <a:solidFill>
                  <a:srgbClr val="FDDD00"/>
                </a:solidFill>
              </a:rPr>
              <a:t>from</a:t>
            </a:r>
            <a:r>
              <a:rPr lang="zh-CN" altLang="en-US" dirty="0">
                <a:solidFill>
                  <a:srgbClr val="FDDD00"/>
                </a:solidFill>
              </a:rPr>
              <a:t> </a:t>
            </a:r>
            <a:r>
              <a:rPr lang="en-US" altLang="zh-CN" dirty="0">
                <a:solidFill>
                  <a:srgbClr val="FDDD00"/>
                </a:solidFill>
              </a:rPr>
              <a:t>scratch)</a:t>
            </a:r>
            <a:endParaRPr lang="en-US" dirty="0">
              <a:solidFill>
                <a:srgbClr val="FDDD00"/>
              </a:solidFill>
            </a:endParaRPr>
          </a:p>
        </p:txBody>
      </p:sp>
      <p:sp>
        <p:nvSpPr>
          <p:cNvPr id="21" name="A1">
            <a:extLst>
              <a:ext uri="{FF2B5EF4-FFF2-40B4-BE49-F238E27FC236}">
                <a16:creationId xmlns:a16="http://schemas.microsoft.com/office/drawing/2014/main" id="{4131CE49-4549-E16D-9CCD-3A2BE905A9A9}"/>
              </a:ext>
            </a:extLst>
          </p:cNvPr>
          <p:cNvSpPr/>
          <p:nvPr/>
        </p:nvSpPr>
        <p:spPr>
          <a:xfrm>
            <a:off x="5596631" y="2566566"/>
            <a:ext cx="548255" cy="426421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370A8-8A74-61CE-5C0C-8F281E8F4860}"/>
              </a:ext>
            </a:extLst>
          </p:cNvPr>
          <p:cNvSpPr txBox="1"/>
          <p:nvPr/>
        </p:nvSpPr>
        <p:spPr>
          <a:xfrm>
            <a:off x="5824156" y="3508812"/>
            <a:ext cx="20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Unique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latent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space</a:t>
            </a:r>
            <a:endParaRPr lang="en-US" dirty="0">
              <a:solidFill>
                <a:srgbClr val="FDDD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38290B-77DA-39DD-4666-E84E0D8396D6}"/>
              </a:ext>
            </a:extLst>
          </p:cNvPr>
          <p:cNvSpPr txBox="1"/>
          <p:nvPr/>
        </p:nvSpPr>
        <p:spPr>
          <a:xfrm>
            <a:off x="1554426" y="4337297"/>
            <a:ext cx="1000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Difficult to leverage pretrained model priors, resulting in </a:t>
            </a:r>
            <a:r>
              <a:rPr lang="en-US" altLang="zh-CN" sz="2400" dirty="0">
                <a:solidFill>
                  <a:srgbClr val="F0162C"/>
                </a:solidFill>
              </a:rPr>
              <a:t>limited diversity</a:t>
            </a:r>
          </a:p>
        </p:txBody>
      </p:sp>
      <p:sp>
        <p:nvSpPr>
          <p:cNvPr id="26" name="DiT">
            <a:extLst>
              <a:ext uri="{FF2B5EF4-FFF2-40B4-BE49-F238E27FC236}">
                <a16:creationId xmlns:a16="http://schemas.microsoft.com/office/drawing/2014/main" id="{662EEC66-B6E5-4F33-D5DD-14E542959BDA}"/>
              </a:ext>
            </a:extLst>
          </p:cNvPr>
          <p:cNvSpPr>
            <a:spLocks noChangeAspect="1"/>
          </p:cNvSpPr>
          <p:nvPr/>
        </p:nvSpPr>
        <p:spPr>
          <a:xfrm>
            <a:off x="9695273" y="2395023"/>
            <a:ext cx="1767281" cy="765822"/>
          </a:xfrm>
          <a:prstGeom prst="roundRect">
            <a:avLst>
              <a:gd name="adj" fmla="val 8000"/>
            </a:avLst>
          </a:prstGeom>
          <a:noFill/>
          <a:ln w="19050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Pretrained</a:t>
            </a:r>
            <a:r>
              <a:rPr lang="zh-CN" altLang="en-US" sz="20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</a:rPr>
              <a:t>DiT</a:t>
            </a:r>
            <a:endParaRPr 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27C23A7-C26B-D9B7-DF48-284CC9842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541" y="2466540"/>
            <a:ext cx="1767281" cy="6227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D0E7EF-E601-DAF7-21D6-F26312AF7437}"/>
              </a:ext>
            </a:extLst>
          </p:cNvPr>
          <p:cNvSpPr txBox="1"/>
          <p:nvPr/>
        </p:nvSpPr>
        <p:spPr>
          <a:xfrm>
            <a:off x="8379205" y="3550363"/>
            <a:ext cx="24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0162C"/>
                </a:solidFill>
              </a:rPr>
              <a:t>Latent</a:t>
            </a:r>
            <a:r>
              <a:rPr lang="zh-CN" altLang="en-US" dirty="0">
                <a:solidFill>
                  <a:srgbClr val="F0162C"/>
                </a:solidFill>
              </a:rPr>
              <a:t> </a:t>
            </a:r>
            <a:r>
              <a:rPr lang="en-US" altLang="zh-CN" dirty="0">
                <a:solidFill>
                  <a:srgbClr val="F0162C"/>
                </a:solidFill>
              </a:rPr>
              <a:t>space</a:t>
            </a:r>
            <a:r>
              <a:rPr lang="zh-CN" altLang="en-US" dirty="0">
                <a:solidFill>
                  <a:srgbClr val="F0162C"/>
                </a:solidFill>
              </a:rPr>
              <a:t> </a:t>
            </a:r>
            <a:r>
              <a:rPr lang="en-US" altLang="zh-CN" dirty="0">
                <a:solidFill>
                  <a:srgbClr val="F0162C"/>
                </a:solidFill>
              </a:rPr>
              <a:t>not</a:t>
            </a:r>
            <a:r>
              <a:rPr lang="zh-CN" altLang="en-US" dirty="0">
                <a:solidFill>
                  <a:srgbClr val="F0162C"/>
                </a:solidFill>
              </a:rPr>
              <a:t> </a:t>
            </a:r>
            <a:r>
              <a:rPr lang="en-US" altLang="zh-CN" dirty="0">
                <a:solidFill>
                  <a:srgbClr val="F0162C"/>
                </a:solidFill>
              </a:rPr>
              <a:t>aligned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51221B7-B2EB-2C6F-3750-F46D2FB4D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361" y="1975846"/>
            <a:ext cx="1143000" cy="14351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714EA2E-195C-4585-2FEB-E963CCC7B563}"/>
              </a:ext>
            </a:extLst>
          </p:cNvPr>
          <p:cNvSpPr/>
          <p:nvPr/>
        </p:nvSpPr>
        <p:spPr>
          <a:xfrm>
            <a:off x="0" y="4939318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ControlMat</a:t>
            </a:r>
            <a:r>
              <a:rPr lang="en-US" altLang="zh-CN" sz="800" i="1" dirty="0">
                <a:solidFill>
                  <a:schemeClr val="bg2"/>
                </a:solidFill>
              </a:rPr>
              <a:t>: A Controlled Generative Approach to Material Capture,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Vecchio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2024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1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3" grpId="0"/>
      <p:bldP spid="24" grpId="0"/>
      <p:bldP spid="26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DC64-63FE-A5FF-8F39-A7989772F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46B9980-58BB-443C-56F8-B9ECBA4F8285}"/>
              </a:ext>
            </a:extLst>
          </p:cNvPr>
          <p:cNvSpPr txBox="1"/>
          <p:nvPr/>
        </p:nvSpPr>
        <p:spPr>
          <a:xfrm>
            <a:off x="852889" y="1378625"/>
            <a:ext cx="4966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Existing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alignment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method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–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Attention-Based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E3547-35AC-88B8-3F76-0A8D6DA9000C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1</a:t>
            </a:r>
            <a:r>
              <a:rPr lang="en-US" altLang="zh-CN" sz="1400" dirty="0">
                <a:solidFill>
                  <a:srgbClr val="666666"/>
                </a:solidFill>
              </a:rPr>
              <a:t>7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249DB51-8796-3F6C-0059-305EE9C361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06619"/>
            <a:ext cx="10515600" cy="26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35B935A-6972-95FE-B0EA-5B1D7BD6F8E0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Key challenges: Cross-Map </a:t>
            </a:r>
            <a:r>
              <a:rPr lang="en-US" altLang="zh-CN" dirty="0"/>
              <a:t>a</a:t>
            </a:r>
            <a:r>
              <a:rPr lang="en-US" dirty="0"/>
              <a:t>lignment</a:t>
            </a: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3B802271-C762-DAC0-F069-80E686555F08}"/>
              </a:ext>
            </a:extLst>
          </p:cNvPr>
          <p:cNvSpPr/>
          <p:nvPr/>
        </p:nvSpPr>
        <p:spPr>
          <a:xfrm>
            <a:off x="0" y="4937408"/>
            <a:ext cx="7239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MaterialPicker</a:t>
            </a:r>
            <a:r>
              <a:rPr lang="en-US" altLang="zh-CN" sz="800" i="1" dirty="0">
                <a:solidFill>
                  <a:schemeClr val="bg2"/>
                </a:solidFill>
              </a:rPr>
              <a:t>: Multi-Modal </a:t>
            </a:r>
            <a:r>
              <a:rPr lang="en-US" altLang="zh-CN" sz="800" i="1" dirty="0" err="1">
                <a:solidFill>
                  <a:schemeClr val="bg2"/>
                </a:solidFill>
              </a:rPr>
              <a:t>DiT</a:t>
            </a:r>
            <a:r>
              <a:rPr lang="en-US" altLang="zh-CN" sz="800" i="1" dirty="0">
                <a:solidFill>
                  <a:schemeClr val="bg2"/>
                </a:solidFill>
              </a:rPr>
              <a:t>-Based Material Generation, Xue et al. 2025</a:t>
            </a:r>
          </a:p>
          <a:p>
            <a:endParaRPr lang="zh-CN" altLang="en-US" sz="800" i="1" dirty="0">
              <a:solidFill>
                <a:schemeClr val="bg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4752-21BA-4421-33FF-C6B79A92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15" y="1935215"/>
            <a:ext cx="1717964" cy="1573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D63674-BA7B-354B-C4DD-C4D349166759}"/>
              </a:ext>
            </a:extLst>
          </p:cNvPr>
          <p:cNvSpPr txBox="1"/>
          <p:nvPr/>
        </p:nvSpPr>
        <p:spPr>
          <a:xfrm>
            <a:off x="502167" y="3550363"/>
            <a:ext cx="260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SVBRDFs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(Multi-channels)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6A1294-E6CA-115B-73BE-3E316A964A84}"/>
              </a:ext>
            </a:extLst>
          </p:cNvPr>
          <p:cNvSpPr txBox="1"/>
          <p:nvPr/>
        </p:nvSpPr>
        <p:spPr>
          <a:xfrm>
            <a:off x="1915331" y="4337297"/>
            <a:ext cx="8184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Full-dimensional attention is impractical at 4K (</a:t>
            </a:r>
            <a:r>
              <a:rPr lang="en-US" altLang="zh-CN" sz="2400" dirty="0">
                <a:solidFill>
                  <a:srgbClr val="F0162C"/>
                </a:solidFill>
              </a:rPr>
              <a:t>resources</a:t>
            </a:r>
            <a:r>
              <a:rPr lang="zh-CN" altLang="en-US" sz="2400" dirty="0">
                <a:solidFill>
                  <a:srgbClr val="F0162C"/>
                </a:solidFill>
              </a:rPr>
              <a:t> </a:t>
            </a:r>
            <a:r>
              <a:rPr lang="en-US" altLang="zh-CN" sz="2400" dirty="0">
                <a:solidFill>
                  <a:srgbClr val="F0162C"/>
                </a:solidFill>
              </a:rPr>
              <a:t>limited</a:t>
            </a:r>
            <a:r>
              <a:rPr lang="en-US" altLang="zh-CN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DiT">
            <a:extLst>
              <a:ext uri="{FF2B5EF4-FFF2-40B4-BE49-F238E27FC236}">
                <a16:creationId xmlns:a16="http://schemas.microsoft.com/office/drawing/2014/main" id="{89641C5C-8CB6-9BCE-1F82-39BDA7507647}"/>
              </a:ext>
            </a:extLst>
          </p:cNvPr>
          <p:cNvSpPr>
            <a:spLocks noChangeAspect="1"/>
          </p:cNvSpPr>
          <p:nvPr/>
        </p:nvSpPr>
        <p:spPr>
          <a:xfrm>
            <a:off x="3613656" y="2399958"/>
            <a:ext cx="1767281" cy="765822"/>
          </a:xfrm>
          <a:prstGeom prst="roundRect">
            <a:avLst>
              <a:gd name="adj" fmla="val 8000"/>
            </a:avLst>
          </a:prstGeom>
          <a:noFill/>
          <a:ln w="19050">
            <a:solidFill>
              <a:schemeClr val="bg1"/>
            </a:solidFill>
          </a:ln>
        </p:spPr>
        <p:txBody>
          <a:bodyPr wrap="square" lIns="17529" tIns="0" rIns="17529" bIns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Pretrained</a:t>
            </a:r>
            <a:r>
              <a:rPr lang="zh-CN" altLang="en-US" sz="20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</a:rPr>
              <a:t>DiT</a:t>
            </a:r>
            <a:endParaRPr 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2E5228F-E9BB-D7A4-65A0-E8D0B510A2E1}"/>
              </a:ext>
            </a:extLst>
          </p:cNvPr>
          <p:cNvSpPr txBox="1"/>
          <p:nvPr/>
        </p:nvSpPr>
        <p:spPr>
          <a:xfrm>
            <a:off x="5875421" y="3978744"/>
            <a:ext cx="352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0162C"/>
                </a:solidFill>
              </a:rPr>
              <a:t>Excessive token count for attention</a:t>
            </a:r>
          </a:p>
        </p:txBody>
      </p:sp>
      <p:sp>
        <p:nvSpPr>
          <p:cNvPr id="195" name="TextBox 3">
            <a:extLst>
              <a:ext uri="{FF2B5EF4-FFF2-40B4-BE49-F238E27FC236}">
                <a16:creationId xmlns:a16="http://schemas.microsoft.com/office/drawing/2014/main" id="{C27A8C41-0B3F-E548-17B3-2FB613C3FBA4}"/>
              </a:ext>
            </a:extLst>
          </p:cNvPr>
          <p:cNvSpPr txBox="1"/>
          <p:nvPr/>
        </p:nvSpPr>
        <p:spPr>
          <a:xfrm>
            <a:off x="8871252" y="3162308"/>
            <a:ext cx="166190" cy="2147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b="1" dirty="0">
                <a:solidFill>
                  <a:srgbClr val="FFC633"/>
                </a:solidFill>
                <a:latin typeface="Arial"/>
                <a:ea typeface="Microsoft YaHei"/>
                <a:cs typeface="Arial"/>
              </a:rPr>
              <a:t>H:</a:t>
            </a:r>
          </a:p>
        </p:txBody>
      </p:sp>
      <p:sp>
        <p:nvSpPr>
          <p:cNvPr id="196" name="TextBox 4">
            <a:extLst>
              <a:ext uri="{FF2B5EF4-FFF2-40B4-BE49-F238E27FC236}">
                <a16:creationId xmlns:a16="http://schemas.microsoft.com/office/drawing/2014/main" id="{A9486923-F4D5-D358-C5BD-96BB07EAD824}"/>
              </a:ext>
            </a:extLst>
          </p:cNvPr>
          <p:cNvSpPr txBox="1"/>
          <p:nvPr/>
        </p:nvSpPr>
        <p:spPr>
          <a:xfrm>
            <a:off x="9198322" y="3162308"/>
            <a:ext cx="454912" cy="2147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Height</a:t>
            </a:r>
          </a:p>
        </p:txBody>
      </p:sp>
      <p:sp>
        <p:nvSpPr>
          <p:cNvPr id="197" name="TextBox 5">
            <a:extLst>
              <a:ext uri="{FF2B5EF4-FFF2-40B4-BE49-F238E27FC236}">
                <a16:creationId xmlns:a16="http://schemas.microsoft.com/office/drawing/2014/main" id="{40C059D9-DD43-DBB4-3B18-345C9D2760B7}"/>
              </a:ext>
            </a:extLst>
          </p:cNvPr>
          <p:cNvSpPr txBox="1"/>
          <p:nvPr/>
        </p:nvSpPr>
        <p:spPr>
          <a:xfrm>
            <a:off x="8855084" y="3399194"/>
            <a:ext cx="225959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b="1" dirty="0">
                <a:solidFill>
                  <a:srgbClr val="B57AFF"/>
                </a:solidFill>
                <a:latin typeface="Arial"/>
                <a:ea typeface="Microsoft YaHei"/>
                <a:cs typeface="Arial"/>
              </a:rPr>
              <a:t>W:</a:t>
            </a:r>
          </a:p>
        </p:txBody>
      </p:sp>
      <p:sp>
        <p:nvSpPr>
          <p:cNvPr id="198" name="TextBox 6">
            <a:extLst>
              <a:ext uri="{FF2B5EF4-FFF2-40B4-BE49-F238E27FC236}">
                <a16:creationId xmlns:a16="http://schemas.microsoft.com/office/drawing/2014/main" id="{2551F34B-DD65-5526-895D-62B3CBECBCAA}"/>
              </a:ext>
            </a:extLst>
          </p:cNvPr>
          <p:cNvSpPr txBox="1"/>
          <p:nvPr/>
        </p:nvSpPr>
        <p:spPr>
          <a:xfrm>
            <a:off x="9198322" y="3385339"/>
            <a:ext cx="402801" cy="2147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Width</a:t>
            </a:r>
          </a:p>
        </p:txBody>
      </p:sp>
      <p:sp>
        <p:nvSpPr>
          <p:cNvPr id="199" name="TextBox 7">
            <a:extLst>
              <a:ext uri="{FF2B5EF4-FFF2-40B4-BE49-F238E27FC236}">
                <a16:creationId xmlns:a16="http://schemas.microsoft.com/office/drawing/2014/main" id="{85B41AB3-0C40-AE12-9661-EBA5D30FD5B8}"/>
              </a:ext>
            </a:extLst>
          </p:cNvPr>
          <p:cNvSpPr txBox="1"/>
          <p:nvPr/>
        </p:nvSpPr>
        <p:spPr>
          <a:xfrm>
            <a:off x="8862802" y="3608376"/>
            <a:ext cx="208390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b="1" dirty="0">
                <a:solidFill>
                  <a:srgbClr val="3B82E9"/>
                </a:solidFill>
                <a:latin typeface="Arial"/>
                <a:ea typeface="Microsoft YaHei"/>
                <a:cs typeface="Arial"/>
              </a:rPr>
              <a:t>M:</a:t>
            </a:r>
          </a:p>
        </p:txBody>
      </p:sp>
      <p:sp>
        <p:nvSpPr>
          <p:cNvPr id="200" name="TextBox 8">
            <a:extLst>
              <a:ext uri="{FF2B5EF4-FFF2-40B4-BE49-F238E27FC236}">
                <a16:creationId xmlns:a16="http://schemas.microsoft.com/office/drawing/2014/main" id="{3D795D1F-19D7-552C-33FF-34D9C8201E84}"/>
              </a:ext>
            </a:extLst>
          </p:cNvPr>
          <p:cNvSpPr txBox="1"/>
          <p:nvPr/>
        </p:nvSpPr>
        <p:spPr>
          <a:xfrm>
            <a:off x="9198322" y="3608376"/>
            <a:ext cx="1322479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Number of maps</a:t>
            </a:r>
          </a:p>
        </p:txBody>
      </p:sp>
      <p:grpSp>
        <p:nvGrpSpPr>
          <p:cNvPr id="201" name="Group 8">
            <a:extLst>
              <a:ext uri="{FF2B5EF4-FFF2-40B4-BE49-F238E27FC236}">
                <a16:creationId xmlns:a16="http://schemas.microsoft.com/office/drawing/2014/main" id="{C420A6EB-CAE5-BC21-B759-D2A67599A740}"/>
              </a:ext>
            </a:extLst>
          </p:cNvPr>
          <p:cNvGrpSpPr/>
          <p:nvPr/>
        </p:nvGrpSpPr>
        <p:grpSpPr>
          <a:xfrm>
            <a:off x="6071000" y="1521699"/>
            <a:ext cx="3409098" cy="289392"/>
            <a:chOff x="720090" y="774372"/>
            <a:chExt cx="3409098" cy="289392"/>
          </a:xfrm>
        </p:grpSpPr>
        <p:sp>
          <p:nvSpPr>
            <p:cNvPr id="202" name="TextBox 3">
              <a:extLst>
                <a:ext uri="{FF2B5EF4-FFF2-40B4-BE49-F238E27FC236}">
                  <a16:creationId xmlns:a16="http://schemas.microsoft.com/office/drawing/2014/main" id="{B762A814-EB8D-2D53-6E02-AB4E0002EB76}"/>
                </a:ext>
              </a:extLst>
            </p:cNvPr>
            <p:cNvSpPr txBox="1"/>
            <p:nvPr/>
          </p:nvSpPr>
          <p:spPr>
            <a:xfrm>
              <a:off x="720090" y="786765"/>
              <a:ext cx="19236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b="1" dirty="0">
                  <a:solidFill>
                    <a:schemeClr val="bg1"/>
                  </a:solidFill>
                  <a:latin typeface="Arial"/>
                  <a:ea typeface="Microsoft YaHei"/>
                  <a:cs typeface="Arial"/>
                </a:rPr>
                <a:t>Sequence Length</a:t>
              </a:r>
            </a:p>
          </p:txBody>
        </p:sp>
        <p:sp>
          <p:nvSpPr>
            <p:cNvPr id="203" name="TextBox 4">
              <a:extLst>
                <a:ext uri="{FF2B5EF4-FFF2-40B4-BE49-F238E27FC236}">
                  <a16:creationId xmlns:a16="http://schemas.microsoft.com/office/drawing/2014/main" id="{09E9F0C7-5615-CC3A-7AA0-6B32855691D1}"/>
                </a:ext>
              </a:extLst>
            </p:cNvPr>
            <p:cNvSpPr txBox="1"/>
            <p:nvPr/>
          </p:nvSpPr>
          <p:spPr>
            <a:xfrm>
              <a:off x="2707324" y="774372"/>
              <a:ext cx="1346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=</a:t>
              </a:r>
            </a:p>
          </p:txBody>
        </p:sp>
        <p:sp>
          <p:nvSpPr>
            <p:cNvPr id="204" name="TextBox 5">
              <a:extLst>
                <a:ext uri="{FF2B5EF4-FFF2-40B4-BE49-F238E27FC236}">
                  <a16:creationId xmlns:a16="http://schemas.microsoft.com/office/drawing/2014/main" id="{40D83716-5833-BE04-B172-E4B6B7E0F950}"/>
                </a:ext>
              </a:extLst>
            </p:cNvPr>
            <p:cNvSpPr txBox="1"/>
            <p:nvPr/>
          </p:nvSpPr>
          <p:spPr>
            <a:xfrm>
              <a:off x="2938340" y="786765"/>
              <a:ext cx="1667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b="1" dirty="0">
                  <a:solidFill>
                    <a:srgbClr val="FFC633"/>
                  </a:solidFill>
                  <a:latin typeface="Arial"/>
                  <a:ea typeface="Microsoft YaHei"/>
                  <a:cs typeface="Arial"/>
                </a:rPr>
                <a:t>H</a:t>
              </a:r>
            </a:p>
          </p:txBody>
        </p:sp>
        <p:sp>
          <p:nvSpPr>
            <p:cNvPr id="205" name="TextBox 6">
              <a:extLst>
                <a:ext uri="{FF2B5EF4-FFF2-40B4-BE49-F238E27FC236}">
                  <a16:creationId xmlns:a16="http://schemas.microsoft.com/office/drawing/2014/main" id="{3F3E8753-0729-7979-F10A-AA019837E92D}"/>
                </a:ext>
              </a:extLst>
            </p:cNvPr>
            <p:cNvSpPr txBox="1"/>
            <p:nvPr/>
          </p:nvSpPr>
          <p:spPr>
            <a:xfrm>
              <a:off x="3147512" y="786765"/>
              <a:ext cx="6989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×</a:t>
              </a:r>
              <a:r>
                <a:rPr lang="zh-CN" altLang="en-US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 </a:t>
              </a:r>
              <a:r>
                <a:rPr lang="zh-CN" b="1" dirty="0">
                  <a:solidFill>
                    <a:srgbClr val="B57AFF"/>
                  </a:solidFill>
                  <a:latin typeface="Arial"/>
                  <a:ea typeface="Microsoft YaHei"/>
                  <a:cs typeface="Arial"/>
                </a:rPr>
                <a:t>W</a:t>
              </a:r>
              <a:r>
                <a:rPr lang="zh-CN" altLang="en-US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 </a:t>
              </a:r>
              <a:r>
                <a:rPr lang="zh-CN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×</a:t>
              </a:r>
            </a:p>
          </p:txBody>
        </p:sp>
        <p:sp>
          <p:nvSpPr>
            <p:cNvPr id="206" name="TextBox 7">
              <a:extLst>
                <a:ext uri="{FF2B5EF4-FFF2-40B4-BE49-F238E27FC236}">
                  <a16:creationId xmlns:a16="http://schemas.microsoft.com/office/drawing/2014/main" id="{81EAA167-BDAB-1538-4452-402873CC59D0}"/>
                </a:ext>
              </a:extLst>
            </p:cNvPr>
            <p:cNvSpPr txBox="1"/>
            <p:nvPr/>
          </p:nvSpPr>
          <p:spPr>
            <a:xfrm>
              <a:off x="3936828" y="786765"/>
              <a:ext cx="1923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b="1" dirty="0">
                  <a:solidFill>
                    <a:srgbClr val="3B82E9"/>
                  </a:solidFill>
                  <a:latin typeface="Arial"/>
                  <a:ea typeface="Microsoft YaHei"/>
                  <a:cs typeface="Arial"/>
                </a:rPr>
                <a:t>M</a:t>
              </a: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B7714F5E-5BE0-00F5-F648-9FF0DDF9E070}"/>
              </a:ext>
            </a:extLst>
          </p:cNvPr>
          <p:cNvSpPr txBox="1"/>
          <p:nvPr/>
        </p:nvSpPr>
        <p:spPr>
          <a:xfrm>
            <a:off x="10543309" y="3366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9" name="A1">
            <a:extLst>
              <a:ext uri="{FF2B5EF4-FFF2-40B4-BE49-F238E27FC236}">
                <a16:creationId xmlns:a16="http://schemas.microsoft.com/office/drawing/2014/main" id="{63FDF411-9A88-DD40-9090-CB717FF5397F}"/>
              </a:ext>
            </a:extLst>
          </p:cNvPr>
          <p:cNvSpPr/>
          <p:nvPr/>
        </p:nvSpPr>
        <p:spPr>
          <a:xfrm>
            <a:off x="2849707" y="2558766"/>
            <a:ext cx="548255" cy="426421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sp>
        <p:nvSpPr>
          <p:cNvPr id="210" name="A1">
            <a:extLst>
              <a:ext uri="{FF2B5EF4-FFF2-40B4-BE49-F238E27FC236}">
                <a16:creationId xmlns:a16="http://schemas.microsoft.com/office/drawing/2014/main" id="{BC7FB711-3DEA-E70D-A5C4-E305FC518568}"/>
              </a:ext>
            </a:extLst>
          </p:cNvPr>
          <p:cNvSpPr/>
          <p:nvPr/>
        </p:nvSpPr>
        <p:spPr>
          <a:xfrm>
            <a:off x="5596631" y="2566566"/>
            <a:ext cx="548255" cy="426421"/>
          </a:xfrm>
          <a:prstGeom prst="rightArrow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 sz="1753"/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72E2BA11-80EE-1215-D81D-8D927DC1F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394" y="1907484"/>
            <a:ext cx="2302878" cy="21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EFAA4-7D6C-302C-F8B6-01E40DD3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0">
            <a:extLst>
              <a:ext uri="{FF2B5EF4-FFF2-40B4-BE49-F238E27FC236}">
                <a16:creationId xmlns:a16="http://schemas.microsoft.com/office/drawing/2014/main" id="{2E5BFA53-32F4-B231-A550-BF67DEA1F5A8}"/>
              </a:ext>
            </a:extLst>
          </p:cNvPr>
          <p:cNvSpPr/>
          <p:nvPr/>
        </p:nvSpPr>
        <p:spPr>
          <a:xfrm>
            <a:off x="8250389" y="2179266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7EE787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7EE787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13" name="In1">
            <a:extLst>
              <a:ext uri="{FF2B5EF4-FFF2-40B4-BE49-F238E27FC236}">
                <a16:creationId xmlns:a16="http://schemas.microsoft.com/office/drawing/2014/main" id="{2BDB309E-0FB5-1750-2BC3-3FACD3392BA3}"/>
              </a:ext>
            </a:extLst>
          </p:cNvPr>
          <p:cNvSpPr/>
          <p:nvPr/>
        </p:nvSpPr>
        <p:spPr>
          <a:xfrm>
            <a:off x="8250389" y="2686351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32CDBD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32CDBD"/>
                </a:solidFill>
                <a:latin typeface="Arial" pitchFamily="34" charset="0"/>
              </a:rPr>
              <a:t>N</a:t>
            </a:r>
          </a:p>
        </p:txBody>
      </p:sp>
      <p:sp>
        <p:nvSpPr>
          <p:cNvPr id="14" name="In2">
            <a:extLst>
              <a:ext uri="{FF2B5EF4-FFF2-40B4-BE49-F238E27FC236}">
                <a16:creationId xmlns:a16="http://schemas.microsoft.com/office/drawing/2014/main" id="{F2768338-10E1-AB76-0E00-0A87D3C88117}"/>
              </a:ext>
            </a:extLst>
          </p:cNvPr>
          <p:cNvSpPr/>
          <p:nvPr/>
        </p:nvSpPr>
        <p:spPr>
          <a:xfrm>
            <a:off x="8250389" y="3193436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D29922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D29922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15" name="In3">
            <a:extLst>
              <a:ext uri="{FF2B5EF4-FFF2-40B4-BE49-F238E27FC236}">
                <a16:creationId xmlns:a16="http://schemas.microsoft.com/office/drawing/2014/main" id="{D2950CE4-A6EB-052D-2D2E-A6588127B897}"/>
              </a:ext>
            </a:extLst>
          </p:cNvPr>
          <p:cNvSpPr/>
          <p:nvPr/>
        </p:nvSpPr>
        <p:spPr>
          <a:xfrm>
            <a:off x="8250389" y="3700520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BC8CFF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BC8CFF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6" name="In4">
            <a:extLst>
              <a:ext uri="{FF2B5EF4-FFF2-40B4-BE49-F238E27FC236}">
                <a16:creationId xmlns:a16="http://schemas.microsoft.com/office/drawing/2014/main" id="{7E503371-B24C-B231-8EBA-388B66B1EC20}"/>
              </a:ext>
            </a:extLst>
          </p:cNvPr>
          <p:cNvSpPr/>
          <p:nvPr/>
        </p:nvSpPr>
        <p:spPr>
          <a:xfrm>
            <a:off x="8250389" y="4207605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F85149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F85149"/>
                </a:solidFill>
                <a:latin typeface="Arial" pitchFamily="34" charset="0"/>
              </a:rPr>
              <a:t>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85552-900C-CC4F-8320-EF807A2CB3B1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18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431FD23-2357-D98B-3EA8-AE8BB7BACD01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design:</a:t>
            </a:r>
            <a:r>
              <a:rPr lang="zh-CN" altLang="en-US" dirty="0"/>
              <a:t> </a:t>
            </a:r>
            <a:r>
              <a:rPr lang="en-US" dirty="0"/>
              <a:t>Cross-Map </a:t>
            </a:r>
            <a:r>
              <a:rPr lang="en-US" altLang="zh-CN" dirty="0"/>
              <a:t>a</a:t>
            </a:r>
            <a:r>
              <a:rPr lang="en-US" dirty="0"/>
              <a:t>lignment</a:t>
            </a:r>
          </a:p>
        </p:txBody>
      </p:sp>
      <p:sp>
        <p:nvSpPr>
          <p:cNvPr id="50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3475FF8-89C0-7FDE-A65E-2B67EDF1670A}"/>
              </a:ext>
            </a:extLst>
          </p:cNvPr>
          <p:cNvSpPr/>
          <p:nvPr/>
        </p:nvSpPr>
        <p:spPr>
          <a:xfrm>
            <a:off x="9351818" y="2179266"/>
            <a:ext cx="263237" cy="2473584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B268B-456C-B8AA-D9B5-DFFD729F7057}"/>
              </a:ext>
            </a:extLst>
          </p:cNvPr>
          <p:cNvSpPr txBox="1"/>
          <p:nvPr/>
        </p:nvSpPr>
        <p:spPr>
          <a:xfrm>
            <a:off x="838198" y="1330112"/>
            <a:ext cx="10453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CDD00"/>
                </a:solidFill>
              </a:rPr>
              <a:t>Key </a:t>
            </a:r>
            <a:r>
              <a:rPr lang="en-US" altLang="zh-CN" sz="2200" dirty="0">
                <a:solidFill>
                  <a:srgbClr val="FCDD00"/>
                </a:solidFill>
              </a:rPr>
              <a:t>Insight</a:t>
            </a:r>
            <a:r>
              <a:rPr lang="en-US" sz="2200" dirty="0">
                <a:solidFill>
                  <a:schemeClr val="bg1"/>
                </a:solidFill>
              </a:rPr>
              <a:t>: PBR maps can form short sequences by map count.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3670590-773C-FDB7-A50C-B65454865C62}"/>
              </a:ext>
            </a:extLst>
          </p:cNvPr>
          <p:cNvSpPr txBox="1"/>
          <p:nvPr/>
        </p:nvSpPr>
        <p:spPr>
          <a:xfrm>
            <a:off x="9727050" y="3277558"/>
            <a:ext cx="192360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b="1" dirty="0">
                <a:solidFill>
                  <a:srgbClr val="3B82E9"/>
                </a:solidFill>
                <a:latin typeface="Arial"/>
                <a:ea typeface="Microsoft YaHei"/>
                <a:cs typeface="Arial"/>
              </a:rPr>
              <a:t>M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9044E61-651F-90E1-10CF-474BDE5A44D2}"/>
              </a:ext>
            </a:extLst>
          </p:cNvPr>
          <p:cNvSpPr txBox="1"/>
          <p:nvPr/>
        </p:nvSpPr>
        <p:spPr>
          <a:xfrm>
            <a:off x="10433240" y="4437406"/>
            <a:ext cx="208390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b="1" dirty="0">
                <a:solidFill>
                  <a:srgbClr val="3B82E9"/>
                </a:solidFill>
                <a:latin typeface="Arial"/>
                <a:ea typeface="Microsoft YaHei"/>
                <a:cs typeface="Arial"/>
              </a:rPr>
              <a:t>M: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B2B340C-22F7-51C6-0FD0-CEBC75ADA812}"/>
              </a:ext>
            </a:extLst>
          </p:cNvPr>
          <p:cNvSpPr txBox="1"/>
          <p:nvPr/>
        </p:nvSpPr>
        <p:spPr>
          <a:xfrm>
            <a:off x="10768760" y="4437406"/>
            <a:ext cx="1322479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Number of maps</a:t>
            </a:r>
          </a:p>
        </p:txBody>
      </p:sp>
      <p:pic>
        <p:nvPicPr>
          <p:cNvPr id="10" name="Picture 9" descr="iOS 10.3">
            <a:extLst>
              <a:ext uri="{FF2B5EF4-FFF2-40B4-BE49-F238E27FC236}">
                <a16:creationId xmlns:a16="http://schemas.microsoft.com/office/drawing/2014/main" id="{0F394339-1F75-A118-2055-DA42868B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1" y="1945521"/>
            <a:ext cx="456367" cy="456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4FE55C-54B6-29AA-20AF-97764DA68DA2}"/>
              </a:ext>
            </a:extLst>
          </p:cNvPr>
          <p:cNvSpPr txBox="1"/>
          <p:nvPr/>
        </p:nvSpPr>
        <p:spPr>
          <a:xfrm>
            <a:off x="1356908" y="1940748"/>
            <a:ext cx="10453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We can use </a:t>
            </a:r>
            <a:r>
              <a:rPr lang="en-US" sz="2200" dirty="0">
                <a:solidFill>
                  <a:srgbClr val="FCDD00"/>
                </a:solidFill>
              </a:rPr>
              <a:t>1D </a:t>
            </a:r>
            <a:r>
              <a:rPr lang="en-US" altLang="zh-CN" sz="2200" dirty="0">
                <a:solidFill>
                  <a:srgbClr val="FCDD00"/>
                </a:solidFill>
              </a:rPr>
              <a:t>C</a:t>
            </a:r>
            <a:r>
              <a:rPr lang="en-US" sz="2200" dirty="0">
                <a:solidFill>
                  <a:srgbClr val="FCDD00"/>
                </a:solidFill>
              </a:rPr>
              <a:t>onv </a:t>
            </a:r>
            <a:r>
              <a:rPr lang="en-US" sz="2200" dirty="0">
                <a:solidFill>
                  <a:schemeClr val="bg1"/>
                </a:solidFill>
              </a:rPr>
              <a:t>to capture </a:t>
            </a:r>
            <a:r>
              <a:rPr lang="en-US" altLang="zh-CN" sz="2200" dirty="0">
                <a:solidFill>
                  <a:srgbClr val="3B82E9"/>
                </a:solidFill>
              </a:rPr>
              <a:t>cross</a:t>
            </a:r>
            <a:r>
              <a:rPr lang="en-US" sz="2200" dirty="0">
                <a:solidFill>
                  <a:srgbClr val="3B82E9"/>
                </a:solidFill>
              </a:rPr>
              <a:t>-map patterns</a:t>
            </a:r>
          </a:p>
        </p:txBody>
      </p:sp>
    </p:spTree>
    <p:extLst>
      <p:ext uri="{BB962C8B-B14F-4D97-AF65-F5344CB8AC3E}">
        <p14:creationId xmlns:p14="http://schemas.microsoft.com/office/powerpoint/2010/main" val="30967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318DF4-80D5-4CD5-5BB5-DA422E6ABD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6A743-630C-776B-31B3-C3CC1D1F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dirty="0"/>
              <a:t> 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SVBRDF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43C23-952B-A41E-F810-67323E13DA2A}"/>
              </a:ext>
            </a:extLst>
          </p:cNvPr>
          <p:cNvSpPr txBox="1"/>
          <p:nvPr/>
        </p:nvSpPr>
        <p:spPr>
          <a:xfrm>
            <a:off x="864255" y="1270214"/>
            <a:ext cx="10937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SVBRDF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typically</a:t>
            </a:r>
            <a:r>
              <a:rPr lang="en-US" sz="2400" dirty="0">
                <a:solidFill>
                  <a:schemeClr val="bg1"/>
                </a:solidFill>
              </a:rPr>
              <a:t> represents the parameters of the Cook-Torrance microfacet model</a:t>
            </a: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6C43DFAB-6A25-178B-513D-65BD8680DB4B}"/>
              </a:ext>
            </a:extLst>
          </p:cNvPr>
          <p:cNvSpPr/>
          <p:nvPr/>
        </p:nvSpPr>
        <p:spPr>
          <a:xfrm>
            <a:off x="23484" y="4790831"/>
            <a:ext cx="7239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A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reflectance model for computer graphics, Cook &amp; Torrance 1982 </a:t>
            </a:r>
          </a:p>
          <a:p>
            <a:r>
              <a:rPr lang="en-US" altLang="zh-CN" sz="800" i="1" dirty="0">
                <a:solidFill>
                  <a:schemeClr val="bg2"/>
                </a:solidFill>
              </a:rPr>
              <a:t>https://</a:t>
            </a:r>
            <a:r>
              <a:rPr lang="en-US" altLang="zh-CN" sz="800" i="1" dirty="0" err="1">
                <a:solidFill>
                  <a:schemeClr val="bg2"/>
                </a:solidFill>
              </a:rPr>
              <a:t>polyhaven.com</a:t>
            </a:r>
            <a:r>
              <a:rPr lang="en-US" altLang="zh-CN" sz="800" i="1" dirty="0">
                <a:solidFill>
                  <a:schemeClr val="bg2"/>
                </a:solidFill>
              </a:rPr>
              <a:t>/a/marble_cliff_03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4A19E-1AFF-6846-EA6E-52FC8BA6FD9E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</a:t>
            </a:r>
            <a:endParaRPr lang="en-US" sz="1400" dirty="0">
              <a:solidFill>
                <a:srgbClr val="666666"/>
              </a:solidFill>
            </a:endParaRPr>
          </a:p>
        </p:txBody>
      </p:sp>
      <p:pic>
        <p:nvPicPr>
          <p:cNvPr id="10" name="Picture 9" descr="Free 8k texture of a weathered marble cliff: craggy sedimentary rock with rough, fractured strata, deep cracks and uneven, warm beige-brown surfaces.">
            <a:extLst>
              <a:ext uri="{FF2B5EF4-FFF2-40B4-BE49-F238E27FC236}">
                <a16:creationId xmlns:a16="http://schemas.microsoft.com/office/drawing/2014/main" id="{2105573C-CA95-5514-4C60-CA036FEB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55" y="1813829"/>
            <a:ext cx="2841224" cy="2860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6FE62D-581A-C51D-871D-F3EC11BAB9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056" y="1818361"/>
            <a:ext cx="6468076" cy="276826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D6F6BB36-1AEF-E339-15FD-5E1159048603}"/>
              </a:ext>
            </a:extLst>
          </p:cNvPr>
          <p:cNvSpPr txBox="1"/>
          <p:nvPr/>
        </p:nvSpPr>
        <p:spPr>
          <a:xfrm>
            <a:off x="4657726" y="4621769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Albedo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7EFEEF1-433C-C5B2-D9FC-A4FABB3DF358}"/>
              </a:ext>
            </a:extLst>
          </p:cNvPr>
          <p:cNvSpPr txBox="1"/>
          <p:nvPr/>
        </p:nvSpPr>
        <p:spPr>
          <a:xfrm>
            <a:off x="5937423" y="4621769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Normal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BF8083-BA6C-40A5-2DD7-09DB56BED3E4}"/>
              </a:ext>
            </a:extLst>
          </p:cNvPr>
          <p:cNvSpPr txBox="1"/>
          <p:nvPr/>
        </p:nvSpPr>
        <p:spPr>
          <a:xfrm>
            <a:off x="7122127" y="4621769"/>
            <a:ext cx="1122601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Roughness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7632207-C946-4806-A43C-59B8484F2CBA}"/>
              </a:ext>
            </a:extLst>
          </p:cNvPr>
          <p:cNvSpPr txBox="1"/>
          <p:nvPr/>
        </p:nvSpPr>
        <p:spPr>
          <a:xfrm>
            <a:off x="8556922" y="4621769"/>
            <a:ext cx="101937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Metallic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3B92C630-CBCA-F16A-953A-7B9E9EF6E71C}"/>
              </a:ext>
            </a:extLst>
          </p:cNvPr>
          <p:cNvSpPr txBox="1"/>
          <p:nvPr/>
        </p:nvSpPr>
        <p:spPr>
          <a:xfrm>
            <a:off x="9934771" y="4621769"/>
            <a:ext cx="77828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388780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9214D-7C7C-A4A4-4196-2B39F0A32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0">
            <a:extLst>
              <a:ext uri="{FF2B5EF4-FFF2-40B4-BE49-F238E27FC236}">
                <a16:creationId xmlns:a16="http://schemas.microsoft.com/office/drawing/2014/main" id="{BB94F877-F303-22B6-C00C-4C0AC782446B}"/>
              </a:ext>
            </a:extLst>
          </p:cNvPr>
          <p:cNvSpPr/>
          <p:nvPr/>
        </p:nvSpPr>
        <p:spPr>
          <a:xfrm>
            <a:off x="8250389" y="2187273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7EE787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7EE787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13" name="In1">
            <a:extLst>
              <a:ext uri="{FF2B5EF4-FFF2-40B4-BE49-F238E27FC236}">
                <a16:creationId xmlns:a16="http://schemas.microsoft.com/office/drawing/2014/main" id="{3622C316-2319-24AD-4846-F5EEB83119F1}"/>
              </a:ext>
            </a:extLst>
          </p:cNvPr>
          <p:cNvSpPr/>
          <p:nvPr/>
        </p:nvSpPr>
        <p:spPr>
          <a:xfrm>
            <a:off x="8250389" y="2694358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32CDBD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32CDBD"/>
                </a:solidFill>
                <a:latin typeface="Arial" pitchFamily="34" charset="0"/>
              </a:rPr>
              <a:t>N</a:t>
            </a:r>
          </a:p>
        </p:txBody>
      </p:sp>
      <p:sp>
        <p:nvSpPr>
          <p:cNvPr id="14" name="In2">
            <a:extLst>
              <a:ext uri="{FF2B5EF4-FFF2-40B4-BE49-F238E27FC236}">
                <a16:creationId xmlns:a16="http://schemas.microsoft.com/office/drawing/2014/main" id="{23ED6344-E575-A399-8416-EA5CB33BC38F}"/>
              </a:ext>
            </a:extLst>
          </p:cNvPr>
          <p:cNvSpPr/>
          <p:nvPr/>
        </p:nvSpPr>
        <p:spPr>
          <a:xfrm>
            <a:off x="8250389" y="3201443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D29922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D29922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15" name="In3">
            <a:extLst>
              <a:ext uri="{FF2B5EF4-FFF2-40B4-BE49-F238E27FC236}">
                <a16:creationId xmlns:a16="http://schemas.microsoft.com/office/drawing/2014/main" id="{D3C59D2C-34E5-6DED-BD1A-AD19D6D15C2A}"/>
              </a:ext>
            </a:extLst>
          </p:cNvPr>
          <p:cNvSpPr/>
          <p:nvPr/>
        </p:nvSpPr>
        <p:spPr>
          <a:xfrm>
            <a:off x="8250389" y="3708527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BC8CFF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BC8CFF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6" name="In4">
            <a:extLst>
              <a:ext uri="{FF2B5EF4-FFF2-40B4-BE49-F238E27FC236}">
                <a16:creationId xmlns:a16="http://schemas.microsoft.com/office/drawing/2014/main" id="{E66CF898-7DEF-C72C-82C2-6A3DDA19B47E}"/>
              </a:ext>
            </a:extLst>
          </p:cNvPr>
          <p:cNvSpPr/>
          <p:nvPr/>
        </p:nvSpPr>
        <p:spPr>
          <a:xfrm>
            <a:off x="8250389" y="4215612"/>
            <a:ext cx="989434" cy="445245"/>
          </a:xfrm>
          <a:prstGeom prst="roundRect">
            <a:avLst>
              <a:gd name="adj" fmla="val 10000"/>
            </a:avLst>
          </a:prstGeom>
          <a:solidFill>
            <a:srgbClr val="161B22"/>
          </a:solidFill>
          <a:ln w="15875">
            <a:solidFill>
              <a:srgbClr val="F85149"/>
            </a:solidFill>
          </a:ln>
        </p:spPr>
        <p:txBody>
          <a:bodyPr wrap="square" lIns="35059" tIns="17529" rIns="35059" bIns="17529" anchor="ctr"/>
          <a:lstStyle/>
          <a:p>
            <a:pPr algn="ctr">
              <a:buNone/>
            </a:pPr>
            <a:r>
              <a:rPr lang="en-US" sz="1363" b="1" dirty="0">
                <a:solidFill>
                  <a:srgbClr val="F85149"/>
                </a:solidFill>
                <a:latin typeface="Arial" pitchFamily="34" charset="0"/>
              </a:rPr>
              <a:t>H</a:t>
            </a:r>
          </a:p>
        </p:txBody>
      </p:sp>
      <p:sp>
        <p:nvSpPr>
          <p:cNvPr id="17" name="K1">
            <a:extLst>
              <a:ext uri="{FF2B5EF4-FFF2-40B4-BE49-F238E27FC236}">
                <a16:creationId xmlns:a16="http://schemas.microsoft.com/office/drawing/2014/main" id="{0440CE73-8674-D6E6-2356-15E0D5F638E0}"/>
              </a:ext>
            </a:extLst>
          </p:cNvPr>
          <p:cNvSpPr/>
          <p:nvPr/>
        </p:nvSpPr>
        <p:spPr>
          <a:xfrm>
            <a:off x="8191725" y="2150169"/>
            <a:ext cx="1113113" cy="1533622"/>
          </a:xfrm>
          <a:prstGeom prst="roundRect">
            <a:avLst>
              <a:gd name="adj" fmla="val 6000"/>
            </a:avLst>
          </a:prstGeom>
          <a:noFill/>
          <a:ln w="25400">
            <a:solidFill>
              <a:srgbClr val="FDDD00"/>
            </a:solidFill>
            <a:prstDash val="dash"/>
          </a:ln>
        </p:spPr>
        <p:txBody>
          <a:bodyPr/>
          <a:lstStyle/>
          <a:p>
            <a:endParaRPr lang="en-US" sz="1753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21EAC8-DF29-26A0-F96F-F6A3B19AED81}"/>
              </a:ext>
            </a:extLst>
          </p:cNvPr>
          <p:cNvGrpSpPr/>
          <p:nvPr/>
        </p:nvGrpSpPr>
        <p:grpSpPr>
          <a:xfrm>
            <a:off x="9349647" y="2716903"/>
            <a:ext cx="1990298" cy="384743"/>
            <a:chOff x="6714396" y="1915195"/>
            <a:chExt cx="1990298" cy="3847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05D5F4-A7FB-1AE8-2458-2421FDD3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4396" y="1915195"/>
              <a:ext cx="1016000" cy="3429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C42FED-B0C6-17A9-57CC-7CA529E6FE38}"/>
                </a:ext>
              </a:extLst>
            </p:cNvPr>
            <p:cNvSpPr txBox="1"/>
            <p:nvPr/>
          </p:nvSpPr>
          <p:spPr>
            <a:xfrm>
              <a:off x="7591581" y="1930606"/>
              <a:ext cx="11131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kern="1200" dirty="0">
                  <a:solidFill>
                    <a:srgbClr val="FDDD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1D Conv</a:t>
              </a:r>
              <a:r>
                <a:rPr lang="zh-CN" altLang="en-US" sz="1800" kern="1200" dirty="0">
                  <a:solidFill>
                    <a:srgbClr val="FDDD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endParaRPr lang="en-US" dirty="0">
                <a:solidFill>
                  <a:srgbClr val="FDDD00"/>
                </a:solidFill>
              </a:endParaRPr>
            </a:p>
          </p:txBody>
        </p:sp>
      </p:grp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46A5EA22-28A1-1070-F328-80A966DB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035" y="2944472"/>
            <a:ext cx="6320696" cy="171638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CDD00"/>
                </a:solidFill>
              </a:rPr>
              <a:t>Local </a:t>
            </a:r>
            <a:r>
              <a:rPr lang="en-US" b="1" dirty="0">
                <a:solidFill>
                  <a:srgbClr val="FCDD00"/>
                </a:solidFill>
              </a:rPr>
              <a:t>alignment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Capture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ap-wise pattern</a:t>
            </a:r>
          </a:p>
          <a:p>
            <a:r>
              <a:rPr lang="en-US" b="1" dirty="0">
                <a:solidFill>
                  <a:srgbClr val="FCDD00"/>
                </a:solidFill>
              </a:rPr>
              <a:t>Low overhead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Few parameters, hardware-friendly</a:t>
            </a:r>
            <a:endParaRPr lang="en-US" b="1" dirty="0">
              <a:solidFill>
                <a:srgbClr val="FCDD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D0D8C-0B08-C842-8BE7-0B6C7FA1ED25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18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82E3736-4A51-C523-61FE-A1C4D99BE9A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6875" cy="25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AAE3FEA-ACE5-09A0-0B58-74B6BEA65DC1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design:</a:t>
            </a:r>
            <a:r>
              <a:rPr lang="zh-CN" altLang="en-US" dirty="0"/>
              <a:t> </a:t>
            </a:r>
            <a:r>
              <a:rPr lang="en-US" dirty="0"/>
              <a:t>Cross-Map </a:t>
            </a:r>
            <a:r>
              <a:rPr lang="en-US" altLang="zh-CN" dirty="0"/>
              <a:t>a</a:t>
            </a:r>
            <a:r>
              <a:rPr lang="en-US" dirty="0"/>
              <a:t>lignment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CE3A1-4153-E152-5FFA-39CACB5637CB}"/>
              </a:ext>
            </a:extLst>
          </p:cNvPr>
          <p:cNvSpPr txBox="1"/>
          <p:nvPr/>
        </p:nvSpPr>
        <p:spPr>
          <a:xfrm>
            <a:off x="838198" y="1330112"/>
            <a:ext cx="10453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CDD00"/>
                </a:solidFill>
              </a:rPr>
              <a:t>Key </a:t>
            </a:r>
            <a:r>
              <a:rPr lang="en-US" altLang="zh-CN" sz="2200" dirty="0">
                <a:solidFill>
                  <a:srgbClr val="FCDD00"/>
                </a:solidFill>
              </a:rPr>
              <a:t>Insight</a:t>
            </a:r>
            <a:r>
              <a:rPr lang="en-US" sz="2200" dirty="0">
                <a:solidFill>
                  <a:schemeClr val="bg1"/>
                </a:solidFill>
              </a:rPr>
              <a:t>: PBR maps can form short sequences by map count.</a:t>
            </a:r>
          </a:p>
        </p:txBody>
      </p:sp>
      <p:pic>
        <p:nvPicPr>
          <p:cNvPr id="5" name="Picture 4" descr="iOS 10.3">
            <a:extLst>
              <a:ext uri="{FF2B5EF4-FFF2-40B4-BE49-F238E27FC236}">
                <a16:creationId xmlns:a16="http://schemas.microsoft.com/office/drawing/2014/main" id="{93FACB7B-365B-C0DD-969D-12E9FA9B7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41" y="1945521"/>
            <a:ext cx="456367" cy="456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55A6FE-ABF4-DC00-9857-3FEB89E5E41D}"/>
              </a:ext>
            </a:extLst>
          </p:cNvPr>
          <p:cNvSpPr txBox="1"/>
          <p:nvPr/>
        </p:nvSpPr>
        <p:spPr>
          <a:xfrm>
            <a:off x="1356908" y="1940748"/>
            <a:ext cx="10453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We can use </a:t>
            </a:r>
            <a:r>
              <a:rPr lang="en-US" sz="2200" dirty="0">
                <a:solidFill>
                  <a:srgbClr val="FCDD00"/>
                </a:solidFill>
              </a:rPr>
              <a:t>1D </a:t>
            </a:r>
            <a:r>
              <a:rPr lang="en-US" altLang="zh-CN" sz="2200" dirty="0">
                <a:solidFill>
                  <a:srgbClr val="FCDD00"/>
                </a:solidFill>
              </a:rPr>
              <a:t>C</a:t>
            </a:r>
            <a:r>
              <a:rPr lang="en-US" sz="2200" dirty="0">
                <a:solidFill>
                  <a:srgbClr val="FCDD00"/>
                </a:solidFill>
              </a:rPr>
              <a:t>onv </a:t>
            </a:r>
            <a:r>
              <a:rPr lang="en-US" sz="2200" dirty="0">
                <a:solidFill>
                  <a:schemeClr val="bg1"/>
                </a:solidFill>
              </a:rPr>
              <a:t>to capture </a:t>
            </a:r>
            <a:r>
              <a:rPr lang="en-US" altLang="zh-CN" sz="2200" dirty="0">
                <a:solidFill>
                  <a:srgbClr val="3B82E9"/>
                </a:solidFill>
              </a:rPr>
              <a:t>cross</a:t>
            </a:r>
            <a:r>
              <a:rPr lang="en-US" sz="2200" dirty="0">
                <a:solidFill>
                  <a:srgbClr val="3B82E9"/>
                </a:solidFill>
              </a:rPr>
              <a:t>-map patterns</a:t>
            </a:r>
          </a:p>
        </p:txBody>
      </p:sp>
    </p:spTree>
    <p:extLst>
      <p:ext uri="{BB962C8B-B14F-4D97-AF65-F5344CB8AC3E}">
        <p14:creationId xmlns:p14="http://schemas.microsoft.com/office/powerpoint/2010/main" val="345628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2048E-6 L 2.08333E-6 0.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032 L 0.00195 0.133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996 L 2.08333E-6 0.199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13332 L 0.00195 0.24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19951 L 2.08333E-6 -4.820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9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219 L 0.00195 0.24509 " pathEditMode="relative" rAng="0" ptsTypes="AA">
                                      <p:cBhvr>
                                        <p:cTn id="20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7" grpId="2" animBg="1"/>
      <p:bldP spid="17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E4E7D-5ECE-3217-9C09-28132243D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B310A5-5DD9-A547-A453-B63DB141F544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20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3C896A2-60F7-E3AC-0FBD-2B58C7F9BE12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pipeline</a:t>
            </a:r>
            <a:endParaRPr lang="en-US" dirty="0"/>
          </a:p>
        </p:txBody>
      </p:sp>
      <p:sp>
        <p:nvSpPr>
          <p:cNvPr id="50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F0C01B89-2D52-BCF3-DB4A-8763222EED4A}"/>
              </a:ext>
            </a:extLst>
          </p:cNvPr>
          <p:cNvSpPr/>
          <p:nvPr/>
        </p:nvSpPr>
        <p:spPr>
          <a:xfrm>
            <a:off x="5280780" y="1410951"/>
            <a:ext cx="6211153" cy="3438861"/>
          </a:xfrm>
          <a:prstGeom prst="roundRect">
            <a:avLst>
              <a:gd name="adj" fmla="val 12259"/>
            </a:avLst>
          </a:prstGeom>
          <a:solidFill>
            <a:srgbClr val="121213"/>
          </a:solidFill>
          <a:ln w="25400">
            <a:solidFill>
              <a:srgbClr val="2A2A2A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911D68-1B5D-BA7D-FDFF-AEC03BEC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091" y="1547038"/>
            <a:ext cx="5850904" cy="3087286"/>
          </a:xfrm>
          <a:prstGeom prst="rect">
            <a:avLst/>
          </a:prstGeom>
        </p:spPr>
      </p:pic>
      <p:sp>
        <p:nvSpPr>
          <p:cNvPr id="20" name="Line 6">
            <a:extLst>
              <a:ext uri="{FF2B5EF4-FFF2-40B4-BE49-F238E27FC236}">
                <a16:creationId xmlns:a16="http://schemas.microsoft.com/office/drawing/2014/main" id="{DE6B4177-40F2-FBE9-AA3D-2C2F06945C91}"/>
              </a:ext>
            </a:extLst>
          </p:cNvPr>
          <p:cNvSpPr/>
          <p:nvPr/>
        </p:nvSpPr>
        <p:spPr>
          <a:xfrm>
            <a:off x="807203" y="1793867"/>
            <a:ext cx="53681" cy="738013"/>
          </a:xfrm>
          <a:custGeom>
            <a:avLst/>
            <a:gdLst/>
            <a:ahLst/>
            <a:cxnLst/>
            <a:rect l="l" t="t" r="r" b="b"/>
            <a:pathLst>
              <a:path w="9525" h="3524250">
                <a:moveTo>
                  <a:pt x="0" y="0"/>
                </a:moveTo>
                <a:lnTo>
                  <a:pt x="0" y="3524250"/>
                </a:lnTo>
              </a:path>
            </a:pathLst>
          </a:custGeom>
          <a:noFill/>
          <a:ln w="19050">
            <a:solidFill>
              <a:srgbClr val="FFD23F"/>
            </a:solidFill>
            <a:custDash>
              <a:ds d="150000" sp="350000"/>
            </a:custDash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DDB4F1EA-7719-2113-DFBE-837E87524783}"/>
              </a:ext>
            </a:extLst>
          </p:cNvPr>
          <p:cNvSpPr txBox="1"/>
          <p:nvPr/>
        </p:nvSpPr>
        <p:spPr>
          <a:xfrm>
            <a:off x="968493" y="1829753"/>
            <a:ext cx="343043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400" b="1" dirty="0">
                <a:solidFill>
                  <a:srgbClr val="FFD23F"/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47231A88-B1A4-AFF8-2A54-E9FE76DBF31E}"/>
              </a:ext>
            </a:extLst>
          </p:cNvPr>
          <p:cNvSpPr txBox="1"/>
          <p:nvPr/>
        </p:nvSpPr>
        <p:spPr>
          <a:xfrm>
            <a:off x="1419145" y="1829753"/>
            <a:ext cx="374621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Map-specific </a:t>
            </a:r>
            <a:r>
              <a:rPr lang="en-US" altLang="zh-CN" sz="2000" b="1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instructions</a:t>
            </a:r>
            <a:r>
              <a:rPr lang="en-US" altLang="zh-CN" sz="20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 guide </a:t>
            </a:r>
          </a:p>
          <a:p>
            <a:pPr algn="l"/>
            <a:r>
              <a:rPr lang="en-US" altLang="zh-CN" sz="20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different map generation</a:t>
            </a:r>
          </a:p>
        </p:txBody>
      </p:sp>
      <p:sp>
        <p:nvSpPr>
          <p:cNvPr id="25" name="Ellipse 7">
            <a:extLst>
              <a:ext uri="{FF2B5EF4-FFF2-40B4-BE49-F238E27FC236}">
                <a16:creationId xmlns:a16="http://schemas.microsoft.com/office/drawing/2014/main" id="{F1B12D84-A64F-E127-2E70-EFC1A60F2C81}"/>
              </a:ext>
            </a:extLst>
          </p:cNvPr>
          <p:cNvSpPr/>
          <p:nvPr/>
        </p:nvSpPr>
        <p:spPr>
          <a:xfrm>
            <a:off x="746584" y="1902970"/>
            <a:ext cx="114300" cy="114300"/>
          </a:xfrm>
          <a:prstGeom prst="ellipse">
            <a:avLst/>
          </a:prstGeom>
          <a:solidFill>
            <a:srgbClr val="FFD23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6">
            <a:extLst>
              <a:ext uri="{FF2B5EF4-FFF2-40B4-BE49-F238E27FC236}">
                <a16:creationId xmlns:a16="http://schemas.microsoft.com/office/drawing/2014/main" id="{DB7D75CE-7697-C026-F5A7-5AEBB810AB93}"/>
              </a:ext>
            </a:extLst>
          </p:cNvPr>
          <p:cNvSpPr/>
          <p:nvPr/>
        </p:nvSpPr>
        <p:spPr>
          <a:xfrm>
            <a:off x="807203" y="3469870"/>
            <a:ext cx="53681" cy="738013"/>
          </a:xfrm>
          <a:custGeom>
            <a:avLst/>
            <a:gdLst/>
            <a:ahLst/>
            <a:cxnLst/>
            <a:rect l="l" t="t" r="r" b="b"/>
            <a:pathLst>
              <a:path w="9525" h="3524250">
                <a:moveTo>
                  <a:pt x="0" y="0"/>
                </a:moveTo>
                <a:lnTo>
                  <a:pt x="0" y="3524250"/>
                </a:lnTo>
              </a:path>
            </a:pathLst>
          </a:custGeom>
          <a:noFill/>
          <a:ln w="19050">
            <a:solidFill>
              <a:srgbClr val="FFD23F"/>
            </a:solidFill>
            <a:custDash>
              <a:ds d="150000" sp="350000"/>
            </a:custDash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C8CBC310-62B3-E89C-740E-535EB800969D}"/>
              </a:ext>
            </a:extLst>
          </p:cNvPr>
          <p:cNvSpPr txBox="1"/>
          <p:nvPr/>
        </p:nvSpPr>
        <p:spPr>
          <a:xfrm>
            <a:off x="968493" y="3505756"/>
            <a:ext cx="343043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400" b="1" dirty="0">
                <a:solidFill>
                  <a:srgbClr val="FFD23F"/>
                </a:solidFill>
                <a:latin typeface="Arial"/>
                <a:ea typeface="Microsoft YaHei"/>
                <a:cs typeface="Arial"/>
              </a:rPr>
              <a:t>0</a:t>
            </a:r>
            <a:r>
              <a:rPr lang="en-US" altLang="zh-CN" sz="2400" b="1" dirty="0">
                <a:solidFill>
                  <a:srgbClr val="FFD23F"/>
                </a:solidFill>
                <a:latin typeface="Arial"/>
                <a:ea typeface="Microsoft YaHei"/>
                <a:cs typeface="Arial"/>
              </a:rPr>
              <a:t>2</a:t>
            </a:r>
            <a:endParaRPr lang="zh-CN" sz="2400" b="1" dirty="0">
              <a:solidFill>
                <a:srgbClr val="FFD23F"/>
              </a:solidFill>
              <a:latin typeface="Arial"/>
              <a:ea typeface="Microsoft YaHei"/>
              <a:cs typeface="Arial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8708E70-2692-6BE4-8F07-D5D3C598544E}"/>
              </a:ext>
            </a:extLst>
          </p:cNvPr>
          <p:cNvSpPr txBox="1"/>
          <p:nvPr/>
        </p:nvSpPr>
        <p:spPr>
          <a:xfrm>
            <a:off x="1419144" y="3469870"/>
            <a:ext cx="350845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CrossStitch</a:t>
            </a:r>
            <a:r>
              <a:rPr lang="en-US" sz="2000" dirty="0">
                <a:solidFill>
                  <a:schemeClr val="bg1"/>
                </a:solidFill>
              </a:rPr>
              <a:t>: 1D Conv 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inserted into </a:t>
            </a:r>
            <a:r>
              <a:rPr lang="en-US" sz="2000" dirty="0" err="1">
                <a:solidFill>
                  <a:schemeClr val="bg1"/>
                </a:solidFill>
              </a:rPr>
              <a:t>DiT</a:t>
            </a:r>
            <a:r>
              <a:rPr lang="en-US" sz="2000" dirty="0">
                <a:solidFill>
                  <a:schemeClr val="bg1"/>
                </a:solidFill>
              </a:rPr>
              <a:t> blocks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to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use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pretrained</a:t>
            </a:r>
            <a:r>
              <a:rPr lang="zh-CN" altLang="en-US" sz="2000" b="1" dirty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prior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Ellipse 7">
            <a:extLst>
              <a:ext uri="{FF2B5EF4-FFF2-40B4-BE49-F238E27FC236}">
                <a16:creationId xmlns:a16="http://schemas.microsoft.com/office/drawing/2014/main" id="{ED0D7C87-FDE4-C703-6E84-1172FA146F43}"/>
              </a:ext>
            </a:extLst>
          </p:cNvPr>
          <p:cNvSpPr/>
          <p:nvPr/>
        </p:nvSpPr>
        <p:spPr>
          <a:xfrm>
            <a:off x="746584" y="3578973"/>
            <a:ext cx="114300" cy="114300"/>
          </a:xfrm>
          <a:prstGeom prst="ellipse">
            <a:avLst/>
          </a:prstGeom>
          <a:solidFill>
            <a:srgbClr val="FFD23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3A55F-31E0-133E-C7F4-F6820B16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mptLabel">
            <a:extLst>
              <a:ext uri="{FF2B5EF4-FFF2-40B4-BE49-F238E27FC236}">
                <a16:creationId xmlns:a16="http://schemas.microsoft.com/office/drawing/2014/main" id="{A412F278-6B80-01DD-94A5-D34D7D06B6D1}"/>
              </a:ext>
            </a:extLst>
          </p:cNvPr>
          <p:cNvSpPr/>
          <p:nvPr/>
        </p:nvSpPr>
        <p:spPr>
          <a:xfrm>
            <a:off x="4853846" y="4098716"/>
            <a:ext cx="2128845" cy="332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r>
              <a:rPr lang="en-US" altLang="zh-CN" dirty="0">
                <a:solidFill>
                  <a:srgbClr val="8B949E"/>
                </a:solidFill>
                <a:latin typeface="Arial" pitchFamily="34" charset="0"/>
              </a:rPr>
              <a:t>Generation Process</a:t>
            </a:r>
            <a:endParaRPr lang="en-US" dirty="0">
              <a:solidFill>
                <a:srgbClr val="8B949E"/>
              </a:solidFill>
              <a:latin typeface="Arial" pitchFamily="34" charset="0"/>
            </a:endParaRPr>
          </a:p>
        </p:txBody>
      </p:sp>
      <p:sp>
        <p:nvSpPr>
          <p:cNvPr id="6" name="BarTrack">
            <a:extLst>
              <a:ext uri="{FF2B5EF4-FFF2-40B4-BE49-F238E27FC236}">
                <a16:creationId xmlns:a16="http://schemas.microsoft.com/office/drawing/2014/main" id="{A5F6485F-0895-2AF4-5715-2F6EBA60216D}"/>
              </a:ext>
            </a:extLst>
          </p:cNvPr>
          <p:cNvSpPr/>
          <p:nvPr/>
        </p:nvSpPr>
        <p:spPr>
          <a:xfrm>
            <a:off x="2484566" y="4484347"/>
            <a:ext cx="7235235" cy="222623"/>
          </a:xfrm>
          <a:prstGeom prst="roundRect">
            <a:avLst>
              <a:gd name="adj" fmla="val 50000"/>
            </a:avLst>
          </a:prstGeom>
          <a:solidFill>
            <a:srgbClr val="161B22"/>
          </a:solidFill>
          <a:ln w="9525">
            <a:solidFill>
              <a:srgbClr val="30363D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arFill">
            <a:extLst>
              <a:ext uri="{FF2B5EF4-FFF2-40B4-BE49-F238E27FC236}">
                <a16:creationId xmlns:a16="http://schemas.microsoft.com/office/drawing/2014/main" id="{F86EF199-5626-8FE4-A848-B93AEA6BEE4E}"/>
              </a:ext>
            </a:extLst>
          </p:cNvPr>
          <p:cNvSpPr/>
          <p:nvPr/>
        </p:nvSpPr>
        <p:spPr>
          <a:xfrm>
            <a:off x="2509302" y="4509083"/>
            <a:ext cx="7185763" cy="1731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C03"/>
              </a:gs>
              <a:gs pos="100000">
                <a:srgbClr val="7EE787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Tick0">
            <a:extLst>
              <a:ext uri="{FF2B5EF4-FFF2-40B4-BE49-F238E27FC236}">
                <a16:creationId xmlns:a16="http://schemas.microsoft.com/office/drawing/2014/main" id="{FE62C3CE-0B39-8D4F-3806-31D39506B6F9}"/>
              </a:ext>
            </a:extLst>
          </p:cNvPr>
          <p:cNvSpPr/>
          <p:nvPr/>
        </p:nvSpPr>
        <p:spPr>
          <a:xfrm>
            <a:off x="2478382" y="4731705"/>
            <a:ext cx="12368" cy="74208"/>
          </a:xfrm>
          <a:prstGeom prst="rect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Time0">
            <a:extLst>
              <a:ext uri="{FF2B5EF4-FFF2-40B4-BE49-F238E27FC236}">
                <a16:creationId xmlns:a16="http://schemas.microsoft.com/office/drawing/2014/main" id="{DE22ADE9-7612-BA53-22D5-EB95D6C3B071}"/>
              </a:ext>
            </a:extLst>
          </p:cNvPr>
          <p:cNvSpPr/>
          <p:nvPr/>
        </p:nvSpPr>
        <p:spPr>
          <a:xfrm>
            <a:off x="2237208" y="4805913"/>
            <a:ext cx="494717" cy="197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0s</a:t>
            </a:r>
          </a:p>
        </p:txBody>
      </p:sp>
      <p:sp>
        <p:nvSpPr>
          <p:cNvPr id="11" name="Tick3">
            <a:extLst>
              <a:ext uri="{FF2B5EF4-FFF2-40B4-BE49-F238E27FC236}">
                <a16:creationId xmlns:a16="http://schemas.microsoft.com/office/drawing/2014/main" id="{558DF943-9EA9-2958-C759-1F115A74EDDF}"/>
              </a:ext>
            </a:extLst>
          </p:cNvPr>
          <p:cNvSpPr/>
          <p:nvPr/>
        </p:nvSpPr>
        <p:spPr>
          <a:xfrm>
            <a:off x="9713618" y="4731705"/>
            <a:ext cx="12368" cy="74208"/>
          </a:xfrm>
          <a:prstGeom prst="rect">
            <a:avLst/>
          </a:prstGeom>
          <a:solidFill>
            <a:srgbClr val="8B949E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ime3">
            <a:extLst>
              <a:ext uri="{FF2B5EF4-FFF2-40B4-BE49-F238E27FC236}">
                <a16:creationId xmlns:a16="http://schemas.microsoft.com/office/drawing/2014/main" id="{AE0986B7-5B4E-58EE-2955-6DAA06FBEE15}"/>
              </a:ext>
            </a:extLst>
          </p:cNvPr>
          <p:cNvSpPr/>
          <p:nvPr/>
        </p:nvSpPr>
        <p:spPr>
          <a:xfrm>
            <a:off x="9472443" y="4805913"/>
            <a:ext cx="494717" cy="197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90s</a:t>
            </a:r>
          </a:p>
        </p:txBody>
      </p:sp>
      <p:sp>
        <p:nvSpPr>
          <p:cNvPr id="15" name="CompLine">
            <a:extLst>
              <a:ext uri="{FF2B5EF4-FFF2-40B4-BE49-F238E27FC236}">
                <a16:creationId xmlns:a16="http://schemas.microsoft.com/office/drawing/2014/main" id="{5B5DEC0D-8971-CA90-7502-385D3AB8582C}"/>
              </a:ext>
            </a:extLst>
          </p:cNvPr>
          <p:cNvSpPr/>
          <p:nvPr/>
        </p:nvSpPr>
        <p:spPr>
          <a:xfrm>
            <a:off x="2484566" y="4799853"/>
            <a:ext cx="7235235" cy="2968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en-US" b="1" dirty="0">
                <a:solidFill>
                  <a:schemeClr val="bg2"/>
                </a:solidFill>
                <a:latin typeface="Arial" pitchFamily="34" charset="0"/>
              </a:rPr>
              <a:t>HiMat: </a:t>
            </a:r>
            <a:r>
              <a:rPr lang="en-US" b="1" dirty="0">
                <a:solidFill>
                  <a:srgbClr val="FCDD03"/>
                </a:solidFill>
                <a:latin typeface="Arial" pitchFamily="34" charset="0"/>
              </a:rPr>
              <a:t>90s for 4K SVBRDF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</a:rPr>
              <a:t> generation on </a:t>
            </a:r>
            <a:r>
              <a:rPr lang="en-US" b="1" dirty="0">
                <a:solidFill>
                  <a:srgbClr val="FCDD03"/>
                </a:solidFill>
                <a:latin typeface="Arial" pitchFamily="34" charset="0"/>
              </a:rPr>
              <a:t>RTX 4090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C371B0-C4BA-B6A9-C83B-1149C388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916" y="1429246"/>
            <a:ext cx="2515419" cy="28851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C0F49-8004-EC0E-3E3B-4253636BE00E}"/>
              </a:ext>
            </a:extLst>
          </p:cNvPr>
          <p:cNvGrpSpPr/>
          <p:nvPr/>
        </p:nvGrpSpPr>
        <p:grpSpPr>
          <a:xfrm>
            <a:off x="8338768" y="1332391"/>
            <a:ext cx="2844800" cy="2978805"/>
            <a:chOff x="8064500" y="177800"/>
            <a:chExt cx="2997200" cy="3429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8340BE-B9F5-6AA5-D666-250C13A1F6CA}"/>
                </a:ext>
              </a:extLst>
            </p:cNvPr>
            <p:cNvGrpSpPr/>
            <p:nvPr/>
          </p:nvGrpSpPr>
          <p:grpSpPr>
            <a:xfrm>
              <a:off x="8064500" y="177800"/>
              <a:ext cx="2997200" cy="3429000"/>
              <a:chOff x="8064500" y="177800"/>
              <a:chExt cx="2997200" cy="3429000"/>
            </a:xfrm>
          </p:grpSpPr>
          <p:sp>
            <p:nvSpPr>
              <p:cNvPr id="21" name="Mosaic81">
                <a:extLst>
                  <a:ext uri="{FF2B5EF4-FFF2-40B4-BE49-F238E27FC236}">
                    <a16:creationId xmlns:a16="http://schemas.microsoft.com/office/drawing/2014/main" id="{812B4A15-D407-98D9-8DCD-5B74B288717D}"/>
                  </a:ext>
                </a:extLst>
              </p:cNvPr>
              <p:cNvSpPr/>
              <p:nvPr/>
            </p:nvSpPr>
            <p:spPr>
              <a:xfrm>
                <a:off x="8064500" y="1778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2" name="Mosaic82">
                <a:extLst>
                  <a:ext uri="{FF2B5EF4-FFF2-40B4-BE49-F238E27FC236}">
                    <a16:creationId xmlns:a16="http://schemas.microsoft.com/office/drawing/2014/main" id="{66D1985E-DB91-2325-9C91-87A872E974BF}"/>
                  </a:ext>
                </a:extLst>
              </p:cNvPr>
              <p:cNvSpPr/>
              <p:nvPr/>
            </p:nvSpPr>
            <p:spPr>
              <a:xfrm>
                <a:off x="8813800" y="1778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3" name="Mosaic83">
                <a:extLst>
                  <a:ext uri="{FF2B5EF4-FFF2-40B4-BE49-F238E27FC236}">
                    <a16:creationId xmlns:a16="http://schemas.microsoft.com/office/drawing/2014/main" id="{6E4D3D8E-A0C4-BA13-79D3-8E281FA21DB6}"/>
                  </a:ext>
                </a:extLst>
              </p:cNvPr>
              <p:cNvSpPr/>
              <p:nvPr/>
            </p:nvSpPr>
            <p:spPr>
              <a:xfrm>
                <a:off x="9563100" y="1778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4" name="Mosaic84">
                <a:extLst>
                  <a:ext uri="{FF2B5EF4-FFF2-40B4-BE49-F238E27FC236}">
                    <a16:creationId xmlns:a16="http://schemas.microsoft.com/office/drawing/2014/main" id="{700DE8D6-96AA-A9AE-F085-7428C3BDD608}"/>
                  </a:ext>
                </a:extLst>
              </p:cNvPr>
              <p:cNvSpPr/>
              <p:nvPr/>
            </p:nvSpPr>
            <p:spPr>
              <a:xfrm>
                <a:off x="10312400" y="1778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5" name="Mosaic85">
                <a:extLst>
                  <a:ext uri="{FF2B5EF4-FFF2-40B4-BE49-F238E27FC236}">
                    <a16:creationId xmlns:a16="http://schemas.microsoft.com/office/drawing/2014/main" id="{383281A0-A0F8-BAA0-2EDE-FC6610074C9B}"/>
                  </a:ext>
                </a:extLst>
              </p:cNvPr>
              <p:cNvSpPr/>
              <p:nvPr/>
            </p:nvSpPr>
            <p:spPr>
              <a:xfrm>
                <a:off x="8064500" y="8636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6" name="Mosaic86">
                <a:extLst>
                  <a:ext uri="{FF2B5EF4-FFF2-40B4-BE49-F238E27FC236}">
                    <a16:creationId xmlns:a16="http://schemas.microsoft.com/office/drawing/2014/main" id="{1C6B1723-D4F3-6994-BFD0-38759D03629F}"/>
                  </a:ext>
                </a:extLst>
              </p:cNvPr>
              <p:cNvSpPr/>
              <p:nvPr/>
            </p:nvSpPr>
            <p:spPr>
              <a:xfrm>
                <a:off x="8813800" y="8636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7" name="Mosaic87">
                <a:extLst>
                  <a:ext uri="{FF2B5EF4-FFF2-40B4-BE49-F238E27FC236}">
                    <a16:creationId xmlns:a16="http://schemas.microsoft.com/office/drawing/2014/main" id="{0146F775-1A6B-3F13-432D-B001ADAFE764}"/>
                  </a:ext>
                </a:extLst>
              </p:cNvPr>
              <p:cNvSpPr/>
              <p:nvPr/>
            </p:nvSpPr>
            <p:spPr>
              <a:xfrm>
                <a:off x="9563100" y="8636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8" name="Mosaic88">
                <a:extLst>
                  <a:ext uri="{FF2B5EF4-FFF2-40B4-BE49-F238E27FC236}">
                    <a16:creationId xmlns:a16="http://schemas.microsoft.com/office/drawing/2014/main" id="{A8CA3A07-49F3-AA1E-C6A3-6A154D196CCA}"/>
                  </a:ext>
                </a:extLst>
              </p:cNvPr>
              <p:cNvSpPr/>
              <p:nvPr/>
            </p:nvSpPr>
            <p:spPr>
              <a:xfrm>
                <a:off x="10312400" y="8636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29" name="Mosaic89">
                <a:extLst>
                  <a:ext uri="{FF2B5EF4-FFF2-40B4-BE49-F238E27FC236}">
                    <a16:creationId xmlns:a16="http://schemas.microsoft.com/office/drawing/2014/main" id="{7FB80E9C-9E71-C969-1269-D4823481AF33}"/>
                  </a:ext>
                </a:extLst>
              </p:cNvPr>
              <p:cNvSpPr/>
              <p:nvPr/>
            </p:nvSpPr>
            <p:spPr>
              <a:xfrm>
                <a:off x="8064500" y="15494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0" name="Mosaic90">
                <a:extLst>
                  <a:ext uri="{FF2B5EF4-FFF2-40B4-BE49-F238E27FC236}">
                    <a16:creationId xmlns:a16="http://schemas.microsoft.com/office/drawing/2014/main" id="{2B7C30EB-0325-4171-F62C-4CB84BB6B8B8}"/>
                  </a:ext>
                </a:extLst>
              </p:cNvPr>
              <p:cNvSpPr/>
              <p:nvPr/>
            </p:nvSpPr>
            <p:spPr>
              <a:xfrm>
                <a:off x="8813800" y="15494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1" name="Mosaic91">
                <a:extLst>
                  <a:ext uri="{FF2B5EF4-FFF2-40B4-BE49-F238E27FC236}">
                    <a16:creationId xmlns:a16="http://schemas.microsoft.com/office/drawing/2014/main" id="{1DC4C8C8-3CF3-7275-EED1-84F50C8B1998}"/>
                  </a:ext>
                </a:extLst>
              </p:cNvPr>
              <p:cNvSpPr/>
              <p:nvPr/>
            </p:nvSpPr>
            <p:spPr>
              <a:xfrm>
                <a:off x="9563100" y="15494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2" name="Mosaic92">
                <a:extLst>
                  <a:ext uri="{FF2B5EF4-FFF2-40B4-BE49-F238E27FC236}">
                    <a16:creationId xmlns:a16="http://schemas.microsoft.com/office/drawing/2014/main" id="{9DC1ABE2-F563-0F7F-E79E-D4E1267AFDAD}"/>
                  </a:ext>
                </a:extLst>
              </p:cNvPr>
              <p:cNvSpPr/>
              <p:nvPr/>
            </p:nvSpPr>
            <p:spPr>
              <a:xfrm>
                <a:off x="10312400" y="15494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3" name="Mosaic93">
                <a:extLst>
                  <a:ext uri="{FF2B5EF4-FFF2-40B4-BE49-F238E27FC236}">
                    <a16:creationId xmlns:a16="http://schemas.microsoft.com/office/drawing/2014/main" id="{77D57767-0A15-B247-82AD-83540829BBC0}"/>
                  </a:ext>
                </a:extLst>
              </p:cNvPr>
              <p:cNvSpPr/>
              <p:nvPr/>
            </p:nvSpPr>
            <p:spPr>
              <a:xfrm>
                <a:off x="8064500" y="22352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4" name="Mosaic94">
                <a:extLst>
                  <a:ext uri="{FF2B5EF4-FFF2-40B4-BE49-F238E27FC236}">
                    <a16:creationId xmlns:a16="http://schemas.microsoft.com/office/drawing/2014/main" id="{587B68CD-34DA-4CFD-004B-6C55B5D9E5A9}"/>
                  </a:ext>
                </a:extLst>
              </p:cNvPr>
              <p:cNvSpPr/>
              <p:nvPr/>
            </p:nvSpPr>
            <p:spPr>
              <a:xfrm>
                <a:off x="8813800" y="22352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5" name="Mosaic95">
                <a:extLst>
                  <a:ext uri="{FF2B5EF4-FFF2-40B4-BE49-F238E27FC236}">
                    <a16:creationId xmlns:a16="http://schemas.microsoft.com/office/drawing/2014/main" id="{40C1C1C1-A07C-C0E8-ECA0-A7CD90D039C1}"/>
                  </a:ext>
                </a:extLst>
              </p:cNvPr>
              <p:cNvSpPr/>
              <p:nvPr/>
            </p:nvSpPr>
            <p:spPr>
              <a:xfrm>
                <a:off x="9563100" y="22352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6" name="Mosaic96">
                <a:extLst>
                  <a:ext uri="{FF2B5EF4-FFF2-40B4-BE49-F238E27FC236}">
                    <a16:creationId xmlns:a16="http://schemas.microsoft.com/office/drawing/2014/main" id="{9DC08687-6E8F-85ED-331B-F6AF0A967931}"/>
                  </a:ext>
                </a:extLst>
              </p:cNvPr>
              <p:cNvSpPr/>
              <p:nvPr/>
            </p:nvSpPr>
            <p:spPr>
              <a:xfrm>
                <a:off x="10312400" y="22352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7" name="Mosaic97">
                <a:extLst>
                  <a:ext uri="{FF2B5EF4-FFF2-40B4-BE49-F238E27FC236}">
                    <a16:creationId xmlns:a16="http://schemas.microsoft.com/office/drawing/2014/main" id="{E7ED16BA-D484-9AF6-7F30-1C019F70CB31}"/>
                  </a:ext>
                </a:extLst>
              </p:cNvPr>
              <p:cNvSpPr/>
              <p:nvPr/>
            </p:nvSpPr>
            <p:spPr>
              <a:xfrm>
                <a:off x="8064500" y="29210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8" name="Mosaic98">
                <a:extLst>
                  <a:ext uri="{FF2B5EF4-FFF2-40B4-BE49-F238E27FC236}">
                    <a16:creationId xmlns:a16="http://schemas.microsoft.com/office/drawing/2014/main" id="{DE38BDDA-72D1-8DD9-69A2-35B166629014}"/>
                  </a:ext>
                </a:extLst>
              </p:cNvPr>
              <p:cNvSpPr/>
              <p:nvPr/>
            </p:nvSpPr>
            <p:spPr>
              <a:xfrm>
                <a:off x="8813800" y="29210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39" name="Mosaic99">
                <a:extLst>
                  <a:ext uri="{FF2B5EF4-FFF2-40B4-BE49-F238E27FC236}">
                    <a16:creationId xmlns:a16="http://schemas.microsoft.com/office/drawing/2014/main" id="{C9A58CB3-F3E1-3B75-1F99-A071A1329E8D}"/>
                  </a:ext>
                </a:extLst>
              </p:cNvPr>
              <p:cNvSpPr/>
              <p:nvPr/>
            </p:nvSpPr>
            <p:spPr>
              <a:xfrm>
                <a:off x="9563100" y="2921000"/>
                <a:ext cx="749300" cy="685800"/>
              </a:xfrm>
              <a:prstGeom prst="rect">
                <a:avLst/>
              </a:prstGeom>
              <a:solidFill>
                <a:srgbClr val="0D1117">
                  <a:alpha val="6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  <p:sp>
            <p:nvSpPr>
              <p:cNvPr id="40" name="Mosaic100">
                <a:extLst>
                  <a:ext uri="{FF2B5EF4-FFF2-40B4-BE49-F238E27FC236}">
                    <a16:creationId xmlns:a16="http://schemas.microsoft.com/office/drawing/2014/main" id="{CDD0A84F-A9DD-8963-6B43-D07F5A7B09DE}"/>
                  </a:ext>
                </a:extLst>
              </p:cNvPr>
              <p:cNvSpPr/>
              <p:nvPr/>
            </p:nvSpPr>
            <p:spPr>
              <a:xfrm>
                <a:off x="10312400" y="2921000"/>
                <a:ext cx="749300" cy="685800"/>
              </a:xfrm>
              <a:prstGeom prst="rect">
                <a:avLst/>
              </a:prstGeom>
              <a:solidFill>
                <a:srgbClr val="0D1117">
                  <a:alpha val="80000"/>
                </a:srgbClr>
              </a:solidFill>
              <a:ln w="6350">
                <a:solidFill>
                  <a:srgbClr val="30363D">
                    <a:alpha val="40000"/>
                  </a:srgbClr>
                </a:solidFill>
              </a:ln>
            </p:spPr>
            <p:txBody>
              <a:bodyPr/>
              <a:lstStyle/>
              <a:p>
                <a:endParaRPr lang="en-US" sz="1753"/>
              </a:p>
            </p:txBody>
          </p:sp>
        </p:grpSp>
        <p:sp>
          <p:nvSpPr>
            <p:cNvPr id="20" name="BlurOverlay">
              <a:extLst>
                <a:ext uri="{FF2B5EF4-FFF2-40B4-BE49-F238E27FC236}">
                  <a16:creationId xmlns:a16="http://schemas.microsoft.com/office/drawing/2014/main" id="{0DF588FB-07AF-7E92-9EEB-89879CD1522C}"/>
                </a:ext>
              </a:extLst>
            </p:cNvPr>
            <p:cNvSpPr/>
            <p:nvPr/>
          </p:nvSpPr>
          <p:spPr>
            <a:xfrm>
              <a:off x="8064500" y="177800"/>
              <a:ext cx="2997200" cy="3429000"/>
            </a:xfrm>
            <a:prstGeom prst="rect">
              <a:avLst/>
            </a:prstGeom>
            <a:solidFill>
              <a:srgbClr val="0D1117">
                <a:alpha val="75000"/>
              </a:srgbClr>
            </a:solidFill>
            <a:ln>
              <a:noFill/>
            </a:ln>
          </p:spPr>
          <p:txBody>
            <a:bodyPr wrap="square" anchor="ctr"/>
            <a:lstStyle/>
            <a:p>
              <a:pPr algn="ctr">
                <a:buNone/>
              </a:pPr>
              <a:r>
                <a:rPr lang="en-US" sz="1363" dirty="0">
                  <a:solidFill>
                    <a:schemeClr val="bg2"/>
                  </a:solidFill>
                  <a:latin typeface="Arial" pitchFamily="34" charset="0"/>
                </a:rPr>
                <a:t>Generating...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006354-8977-9ABB-0DCB-E551F62579FC}"/>
              </a:ext>
            </a:extLst>
          </p:cNvPr>
          <p:cNvGrpSpPr/>
          <p:nvPr/>
        </p:nvGrpSpPr>
        <p:grpSpPr>
          <a:xfrm>
            <a:off x="4469558" y="2231440"/>
            <a:ext cx="2748151" cy="672121"/>
            <a:chOff x="4635500" y="2286735"/>
            <a:chExt cx="2821938" cy="690167"/>
          </a:xfrm>
          <a:noFill/>
        </p:grpSpPr>
        <p:sp>
          <p:nvSpPr>
            <p:cNvPr id="42" name="MethodBG">
              <a:extLst>
                <a:ext uri="{FF2B5EF4-FFF2-40B4-BE49-F238E27FC236}">
                  <a16:creationId xmlns:a16="http://schemas.microsoft.com/office/drawing/2014/main" id="{DD5B4685-1206-B2FA-0634-3EA5670C6A4C}"/>
                </a:ext>
              </a:extLst>
            </p:cNvPr>
            <p:cNvSpPr/>
            <p:nvPr/>
          </p:nvSpPr>
          <p:spPr>
            <a:xfrm>
              <a:off x="4635500" y="2341966"/>
              <a:ext cx="2821938" cy="634936"/>
            </a:xfrm>
            <a:prstGeom prst="roundRect">
              <a:avLst>
                <a:gd name="adj" fmla="val 8000"/>
              </a:avLst>
            </a:prstGeom>
            <a:grpFill/>
            <a:ln w="19050">
              <a:solidFill>
                <a:srgbClr val="FCDD00">
                  <a:alpha val="50000"/>
                </a:srgbClr>
              </a:solidFill>
            </a:ln>
          </p:spPr>
          <p:txBody>
            <a:bodyPr/>
            <a:lstStyle/>
            <a:p>
              <a:endParaRPr lang="en-US" sz="1753" dirty="0"/>
            </a:p>
          </p:txBody>
        </p:sp>
        <p:sp>
          <p:nvSpPr>
            <p:cNvPr id="43" name="MethodTitle">
              <a:extLst>
                <a:ext uri="{FF2B5EF4-FFF2-40B4-BE49-F238E27FC236}">
                  <a16:creationId xmlns:a16="http://schemas.microsoft.com/office/drawing/2014/main" id="{10962B5B-EA40-566C-00E6-205563535106}"/>
                </a:ext>
              </a:extLst>
            </p:cNvPr>
            <p:cNvSpPr/>
            <p:nvPr/>
          </p:nvSpPr>
          <p:spPr>
            <a:xfrm>
              <a:off x="5030106" y="2286736"/>
              <a:ext cx="2032725" cy="498168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lIns="0" tIns="0" rIns="0" bIns="0" anchor="b"/>
            <a:lstStyle/>
            <a:p>
              <a:pPr algn="ctr">
                <a:buNone/>
              </a:pPr>
              <a:r>
                <a:rPr lang="en-US" b="1" dirty="0">
                  <a:solidFill>
                    <a:schemeClr val="bg2"/>
                  </a:solidFill>
                  <a:latin typeface="Arial" pitchFamily="34" charset="0"/>
                </a:rPr>
                <a:t>HiMat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F72DDCC-C940-47F0-D6A9-453E4D783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92" y="2439661"/>
            <a:ext cx="1016000" cy="342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EBB38E2-A6EA-4141-3150-444A52EEE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769" y="2439039"/>
            <a:ext cx="1016000" cy="34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F0B30-4F00-C149-A3ED-F0CC54C14E6B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19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89E7068-6F84-0DC0-5EAC-FA71E4808DF1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Our</a:t>
            </a:r>
            <a:r>
              <a:rPr lang="zh-CN" altLang="en-US" dirty="0"/>
              <a:t> </a:t>
            </a:r>
            <a:r>
              <a:rPr lang="en-US" dirty="0"/>
              <a:t>generation</a:t>
            </a:r>
            <a:r>
              <a:rPr lang="zh-CN" altLang="en-US" dirty="0"/>
              <a:t> </a:t>
            </a:r>
            <a:r>
              <a:rPr lang="en-US" dirty="0"/>
              <a:t>pipeline</a:t>
            </a:r>
            <a:endParaRPr lang="en-US" dirty="0">
              <a:effectLst/>
            </a:endParaRPr>
          </a:p>
        </p:txBody>
      </p:sp>
      <p:sp>
        <p:nvSpPr>
          <p:cNvPr id="60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12BA87B-66CC-31D0-9781-1B4EEA4C86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24492"/>
            <a:ext cx="2577845" cy="17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EF0B5-EDF2-ECDE-98EF-9BF5A0DA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B1E21A-2B22-B440-9199-041FA685ACC4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21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276EBFA-4107-5E0E-270C-287EAE4E5297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0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9E2D03-2F0A-79C5-5DEC-7A40B6681E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47" y="4000755"/>
            <a:ext cx="704589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904494-1AAB-344A-F4BE-083D645D1E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47" y="2791080"/>
            <a:ext cx="7045890" cy="1143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70C6AE-84E0-2588-C466-3AD2C0D81B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47" y="1575696"/>
            <a:ext cx="7045890" cy="1143000"/>
          </a:xfrm>
          <a:prstGeom prst="rect">
            <a:avLst/>
          </a:prstGeom>
        </p:spPr>
      </p:pic>
      <p:sp>
        <p:nvSpPr>
          <p:cNvPr id="23" name="文本框 279">
            <a:extLst>
              <a:ext uri="{FF2B5EF4-FFF2-40B4-BE49-F238E27FC236}">
                <a16:creationId xmlns:a16="http://schemas.microsoft.com/office/drawing/2014/main" id="{968CAE19-9474-693F-6744-61F0CE883F16}"/>
              </a:ext>
            </a:extLst>
          </p:cNvPr>
          <p:cNvSpPr txBox="1"/>
          <p:nvPr/>
        </p:nvSpPr>
        <p:spPr>
          <a:xfrm>
            <a:off x="273397" y="1348745"/>
            <a:ext cx="3856803" cy="482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prompt:</a:t>
            </a:r>
            <a:r>
              <a:rPr lang="en-US" altLang="zh-CN" b="1" i="1" dirty="0" err="1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</a:t>
            </a:r>
            <a:r>
              <a:rPr lang="en-US" altLang="zh-CN" b="1" i="1" dirty="0" err="1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Wooden</a:t>
            </a:r>
            <a:r>
              <a:rPr lang="zh-CN" altLang="en-US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 </a:t>
            </a:r>
            <a:r>
              <a:rPr lang="en-US" altLang="zh-CN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plank panel</a:t>
            </a:r>
            <a:r>
              <a:rPr lang="en-US" altLang="zh-CN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”</a:t>
            </a:r>
            <a:endParaRPr lang="en-US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E0E6B9-7DC1-FB02-7102-900C1ED50E86}"/>
              </a:ext>
            </a:extLst>
          </p:cNvPr>
          <p:cNvSpPr txBox="1"/>
          <p:nvPr/>
        </p:nvSpPr>
        <p:spPr>
          <a:xfrm>
            <a:off x="1153786" y="4342704"/>
            <a:ext cx="1643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MatFuse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</a:rPr>
              <a:t>(512x512)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518BD7-AD16-53D1-3D75-D7547386CDB0}"/>
              </a:ext>
            </a:extLst>
          </p:cNvPr>
          <p:cNvSpPr txBox="1"/>
          <p:nvPr/>
        </p:nvSpPr>
        <p:spPr>
          <a:xfrm>
            <a:off x="1146412" y="1942359"/>
            <a:ext cx="1658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Ours</a:t>
            </a:r>
          </a:p>
          <a:p>
            <a:pPr algn="ctr"/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</a:rPr>
              <a:t>(4096x4096)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AA8191-CA12-3F17-9A55-1B3AC3BAD138}"/>
              </a:ext>
            </a:extLst>
          </p:cNvPr>
          <p:cNvSpPr txBox="1"/>
          <p:nvPr/>
        </p:nvSpPr>
        <p:spPr>
          <a:xfrm>
            <a:off x="896819" y="3181988"/>
            <a:ext cx="2157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</a:rPr>
              <a:t>ReflectanceFusion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</a:rPr>
              <a:t>(256x256)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8256F02-1FB3-4E0C-052B-0AE6FAF06523}"/>
              </a:ext>
            </a:extLst>
          </p:cNvPr>
          <p:cNvSpPr txBox="1"/>
          <p:nvPr/>
        </p:nvSpPr>
        <p:spPr>
          <a:xfrm>
            <a:off x="4215274" y="1274917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Albedo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5F44427A-FF5D-2E7F-C771-E55139547D32}"/>
              </a:ext>
            </a:extLst>
          </p:cNvPr>
          <p:cNvSpPr txBox="1"/>
          <p:nvPr/>
        </p:nvSpPr>
        <p:spPr>
          <a:xfrm>
            <a:off x="5385821" y="1274917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Normal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F73C4-655A-BA3B-1CCF-A45B4552FCCE}"/>
              </a:ext>
            </a:extLst>
          </p:cNvPr>
          <p:cNvSpPr txBox="1"/>
          <p:nvPr/>
        </p:nvSpPr>
        <p:spPr>
          <a:xfrm>
            <a:off x="7526592" y="1276587"/>
            <a:ext cx="1122601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Roughness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4181C07E-093C-BEBE-569D-4E8657039BFD}"/>
              </a:ext>
            </a:extLst>
          </p:cNvPr>
          <p:cNvSpPr txBox="1"/>
          <p:nvPr/>
        </p:nvSpPr>
        <p:spPr>
          <a:xfrm>
            <a:off x="8679007" y="1272771"/>
            <a:ext cx="124914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ea typeface="Microsoft YaHei"/>
                <a:cs typeface="Arial"/>
              </a:rPr>
              <a:t>Meta./Spec.</a:t>
            </a:r>
            <a:endParaRPr lang="zh-CN" sz="20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7031EF6D-E14F-9C48-68C8-0EB544079061}"/>
              </a:ext>
            </a:extLst>
          </p:cNvPr>
          <p:cNvSpPr txBox="1"/>
          <p:nvPr/>
        </p:nvSpPr>
        <p:spPr>
          <a:xfrm>
            <a:off x="6578052" y="1274917"/>
            <a:ext cx="77828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Height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78AF3E-5EAD-C905-18DA-85DFA4B24EDB}"/>
              </a:ext>
            </a:extLst>
          </p:cNvPr>
          <p:cNvSpPr txBox="1"/>
          <p:nvPr/>
        </p:nvSpPr>
        <p:spPr>
          <a:xfrm>
            <a:off x="9878976" y="1239171"/>
            <a:ext cx="1420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Rendering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29964A-91C9-6D26-4865-E9D16BF845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58" y="1582694"/>
            <a:ext cx="1133856" cy="11338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368AB0-35C2-4E0F-3746-06F5109C91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58" y="2800224"/>
            <a:ext cx="1133856" cy="1133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876418-6292-EA86-B45F-5327966146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58" y="3994330"/>
            <a:ext cx="1133856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59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C3587-0B28-20FC-95F9-AA9B637C4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FE9B8-C563-BB1D-CD98-B98DDB18C3B4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22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8D46BE2-2560-3AAB-D614-4F3D4094756A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F92F6-FFB2-B58A-593D-6AC250D34F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401" y="1788450"/>
            <a:ext cx="2286000" cy="2286000"/>
          </a:xfrm>
          <a:prstGeom prst="rect">
            <a:avLst/>
          </a:prstGeom>
        </p:spPr>
      </p:pic>
      <p:sp>
        <p:nvSpPr>
          <p:cNvPr id="51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3CCC9-903E-50D8-822F-3C310D55AA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850" y="1788450"/>
            <a:ext cx="22860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825F7-2E26-D2C3-812F-0085780170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300" y="1788450"/>
            <a:ext cx="2286000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2A7F4-27F4-AAB0-7614-24A64B8C904A}"/>
              </a:ext>
            </a:extLst>
          </p:cNvPr>
          <p:cNvSpPr txBox="1"/>
          <p:nvPr/>
        </p:nvSpPr>
        <p:spPr>
          <a:xfrm>
            <a:off x="8182347" y="4074449"/>
            <a:ext cx="1643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MatFuse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(512x512)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5AB1A-9205-5DC9-9F54-333CA103C3FE}"/>
              </a:ext>
            </a:extLst>
          </p:cNvPr>
          <p:cNvSpPr txBox="1"/>
          <p:nvPr/>
        </p:nvSpPr>
        <p:spPr>
          <a:xfrm>
            <a:off x="1811722" y="4052537"/>
            <a:ext cx="1658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Ours</a:t>
            </a:r>
          </a:p>
          <a:p>
            <a:pPr algn="ctr"/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(4096x4096)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F82B5-8093-D08F-42C0-F141163E2A71}"/>
              </a:ext>
            </a:extLst>
          </p:cNvPr>
          <p:cNvSpPr txBox="1"/>
          <p:nvPr/>
        </p:nvSpPr>
        <p:spPr>
          <a:xfrm>
            <a:off x="4818012" y="4077762"/>
            <a:ext cx="215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ReflectanceFusion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(256x256)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7" name="文本框 279">
            <a:extLst>
              <a:ext uri="{FF2B5EF4-FFF2-40B4-BE49-F238E27FC236}">
                <a16:creationId xmlns:a16="http://schemas.microsoft.com/office/drawing/2014/main" id="{4D914009-EC06-76DE-F2E5-3AD94FCC28AE}"/>
              </a:ext>
            </a:extLst>
          </p:cNvPr>
          <p:cNvSpPr txBox="1"/>
          <p:nvPr/>
        </p:nvSpPr>
        <p:spPr>
          <a:xfrm>
            <a:off x="273397" y="1348745"/>
            <a:ext cx="3856803" cy="482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prompt:</a:t>
            </a:r>
            <a:r>
              <a:rPr lang="en-US" altLang="zh-CN" b="1" i="1" dirty="0" err="1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</a:t>
            </a:r>
            <a:r>
              <a:rPr lang="en-US" altLang="zh-CN" b="1" i="1" dirty="0" err="1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Wooden</a:t>
            </a:r>
            <a:r>
              <a:rPr lang="en-US" altLang="zh-CN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 plank panel</a:t>
            </a:r>
            <a:r>
              <a:rPr lang="en-US" altLang="zh-CN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”</a:t>
            </a:r>
            <a:endParaRPr lang="en-US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9387F-6A86-7818-79DF-A764A9F42249}"/>
              </a:ext>
            </a:extLst>
          </p:cNvPr>
          <p:cNvSpPr txBox="1"/>
          <p:nvPr/>
        </p:nvSpPr>
        <p:spPr>
          <a:xfrm>
            <a:off x="3191861" y="4669264"/>
            <a:ext cx="9338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Ours generates </a:t>
            </a:r>
            <a:r>
              <a:rPr lang="en-US" altLang="zh-CN" sz="2000" dirty="0">
                <a:solidFill>
                  <a:srgbClr val="FDDD00"/>
                </a:solidFill>
              </a:rPr>
              <a:t>higher-resolution</a:t>
            </a:r>
            <a:r>
              <a:rPr lang="en-US" altLang="zh-CN" sz="2000" dirty="0">
                <a:solidFill>
                  <a:schemeClr val="bg1"/>
                </a:solidFill>
              </a:rPr>
              <a:t> textures with </a:t>
            </a:r>
            <a:r>
              <a:rPr lang="en-US" altLang="zh-CN" sz="2000" dirty="0">
                <a:solidFill>
                  <a:srgbClr val="FDDD00"/>
                </a:solidFill>
              </a:rPr>
              <a:t>sharper details</a:t>
            </a:r>
          </a:p>
        </p:txBody>
      </p:sp>
    </p:spTree>
    <p:extLst>
      <p:ext uri="{BB962C8B-B14F-4D97-AF65-F5344CB8AC3E}">
        <p14:creationId xmlns:p14="http://schemas.microsoft.com/office/powerpoint/2010/main" val="186162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FD8EA-AC96-6E6A-8924-B87866C1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787963-712C-D75E-4B84-B5A4EA11EE3B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22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AF9B94E-84E8-0299-ACF8-B7D22962A5A7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35EC-C367-2226-968F-26DFB28AA0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354" y="-749648"/>
            <a:ext cx="5819022" cy="5819022"/>
          </a:xfrm>
          <a:prstGeom prst="rect">
            <a:avLst/>
          </a:prstGeom>
        </p:spPr>
      </p:pic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2F6F64C0-BA09-279A-639E-D18238538E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文本框 279">
            <a:extLst>
              <a:ext uri="{FF2B5EF4-FFF2-40B4-BE49-F238E27FC236}">
                <a16:creationId xmlns:a16="http://schemas.microsoft.com/office/drawing/2014/main" id="{97F54D59-8FA7-76F4-E42B-FF55CB94731F}"/>
              </a:ext>
            </a:extLst>
          </p:cNvPr>
          <p:cNvSpPr txBox="1"/>
          <p:nvPr/>
        </p:nvSpPr>
        <p:spPr>
          <a:xfrm>
            <a:off x="273397" y="1348745"/>
            <a:ext cx="3856803" cy="482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prompt:</a:t>
            </a:r>
            <a:r>
              <a:rPr lang="en-US" altLang="zh-CN" b="1" i="1" dirty="0" err="1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</a:t>
            </a:r>
            <a:r>
              <a:rPr lang="en-US" altLang="zh-CN" b="1" i="1" dirty="0" err="1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Wooden</a:t>
            </a:r>
            <a:r>
              <a:rPr lang="en-US" altLang="zh-CN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 plank panel</a:t>
            </a:r>
            <a:r>
              <a:rPr lang="en-US" altLang="zh-CN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”</a:t>
            </a:r>
            <a:endParaRPr lang="en-US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6E910-CBEC-E1F2-4C94-430C12A2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C348A5-919A-9B56-DEF6-7212D209104B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23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B0299E8-C651-C0A6-3E79-53583134A0FF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22AE50DA-4212-55B3-8936-0B97DCF5EB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文本框 279">
            <a:extLst>
              <a:ext uri="{FF2B5EF4-FFF2-40B4-BE49-F238E27FC236}">
                <a16:creationId xmlns:a16="http://schemas.microsoft.com/office/drawing/2014/main" id="{8966AE91-1313-C5E0-33A6-2BCB3BC6AA5C}"/>
              </a:ext>
            </a:extLst>
          </p:cNvPr>
          <p:cNvSpPr txBox="1"/>
          <p:nvPr/>
        </p:nvSpPr>
        <p:spPr>
          <a:xfrm>
            <a:off x="747141" y="1348745"/>
            <a:ext cx="3856803" cy="482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prompt:</a:t>
            </a:r>
            <a:r>
              <a:rPr lang="en-US" altLang="zh-CN" b="1" i="1" dirty="0" err="1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</a:t>
            </a:r>
            <a:r>
              <a:rPr lang="en-US" altLang="zh-CN" b="1" i="1" dirty="0" err="1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Brown</a:t>
            </a:r>
            <a:r>
              <a:rPr lang="zh-CN" altLang="en-US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 </a:t>
            </a:r>
            <a:r>
              <a:rPr lang="en-US" altLang="zh-CN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leather</a:t>
            </a:r>
            <a:r>
              <a:rPr lang="en-US" altLang="zh-CN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”</a:t>
            </a:r>
            <a:endParaRPr lang="en-US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25DF8-9E90-77AA-C9B2-D18ED15CD858}"/>
              </a:ext>
            </a:extLst>
          </p:cNvPr>
          <p:cNvSpPr txBox="1"/>
          <p:nvPr/>
        </p:nvSpPr>
        <p:spPr>
          <a:xfrm>
            <a:off x="1153786" y="4342704"/>
            <a:ext cx="1643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MatFuse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</a:rPr>
              <a:t>(512x512)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67E0AA-3FF1-0B38-1C15-50E873DB804E}"/>
              </a:ext>
            </a:extLst>
          </p:cNvPr>
          <p:cNvSpPr txBox="1"/>
          <p:nvPr/>
        </p:nvSpPr>
        <p:spPr>
          <a:xfrm>
            <a:off x="1146412" y="1942359"/>
            <a:ext cx="1658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Ours</a:t>
            </a:r>
          </a:p>
          <a:p>
            <a:pPr algn="ctr"/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</a:rPr>
              <a:t>(4096x4096)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2D4351-173A-1086-339F-0195F66F53C2}"/>
              </a:ext>
            </a:extLst>
          </p:cNvPr>
          <p:cNvSpPr txBox="1"/>
          <p:nvPr/>
        </p:nvSpPr>
        <p:spPr>
          <a:xfrm>
            <a:off x="896819" y="3181988"/>
            <a:ext cx="2157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</a:rPr>
              <a:t>ReflectanceFusion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</a:rPr>
              <a:t>(256x256)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263841-8468-09C9-FEDA-0FFE3FCDFBF2}"/>
              </a:ext>
            </a:extLst>
          </p:cNvPr>
          <p:cNvPicPr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50" y="4006947"/>
            <a:ext cx="7050024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AA272B-DC4F-2478-C962-0372CC433FDA}"/>
              </a:ext>
            </a:extLst>
          </p:cNvPr>
          <p:cNvPicPr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50" y="2798529"/>
            <a:ext cx="7050024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3D92AA-A8CD-B4E0-8F7A-10CCC0974BFB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50" y="1590111"/>
            <a:ext cx="7050024" cy="1143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7A1D2D-E60E-644B-9382-934F9B82B1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698" y="1602811"/>
            <a:ext cx="1133856" cy="11338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8CCEE25-3D58-D6C9-8A89-386C8D86A8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818" y="4018472"/>
            <a:ext cx="1133856" cy="11338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DA8701-84AC-773D-655E-2D21A1DCFE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698" y="2807673"/>
            <a:ext cx="1133856" cy="11338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7025259-9E56-3B2A-A691-174245135ACB}"/>
              </a:ext>
            </a:extLst>
          </p:cNvPr>
          <p:cNvSpPr txBox="1"/>
          <p:nvPr/>
        </p:nvSpPr>
        <p:spPr>
          <a:xfrm>
            <a:off x="4215274" y="1274917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Albedo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4E4E741-2154-66FE-FC91-93C0EE40CE71}"/>
              </a:ext>
            </a:extLst>
          </p:cNvPr>
          <p:cNvSpPr txBox="1"/>
          <p:nvPr/>
        </p:nvSpPr>
        <p:spPr>
          <a:xfrm>
            <a:off x="5385821" y="1274917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Normal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FC5DE-4010-76C5-C55D-DC4FA087F4DB}"/>
              </a:ext>
            </a:extLst>
          </p:cNvPr>
          <p:cNvSpPr txBox="1"/>
          <p:nvPr/>
        </p:nvSpPr>
        <p:spPr>
          <a:xfrm>
            <a:off x="7526592" y="1276587"/>
            <a:ext cx="1122601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Roughness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CECE87BB-88C5-FC55-0C97-D2F6F102EAD7}"/>
              </a:ext>
            </a:extLst>
          </p:cNvPr>
          <p:cNvSpPr txBox="1"/>
          <p:nvPr/>
        </p:nvSpPr>
        <p:spPr>
          <a:xfrm>
            <a:off x="8679007" y="1272771"/>
            <a:ext cx="124914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ea typeface="Microsoft YaHei"/>
                <a:cs typeface="Arial"/>
              </a:rPr>
              <a:t>Meta./Spec.</a:t>
            </a:r>
            <a:endParaRPr lang="zh-CN" sz="20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6E23F794-4DA8-E764-E3F3-5A123298CD77}"/>
              </a:ext>
            </a:extLst>
          </p:cNvPr>
          <p:cNvSpPr txBox="1"/>
          <p:nvPr/>
        </p:nvSpPr>
        <p:spPr>
          <a:xfrm>
            <a:off x="6578052" y="1274917"/>
            <a:ext cx="77828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zh-CN" sz="2000" dirty="0">
                <a:solidFill>
                  <a:srgbClr val="FFFFFF"/>
                </a:solidFill>
                <a:ea typeface="Microsoft YaHei"/>
                <a:cs typeface="Arial"/>
              </a:rPr>
              <a:t>Height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6CF64-F685-BDEA-2740-88FD4C4DE59B}"/>
              </a:ext>
            </a:extLst>
          </p:cNvPr>
          <p:cNvSpPr txBox="1"/>
          <p:nvPr/>
        </p:nvSpPr>
        <p:spPr>
          <a:xfrm>
            <a:off x="9878976" y="1239171"/>
            <a:ext cx="1420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Rendering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3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8DE8A-D5F2-D394-E3D4-77FFC128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C0B63-0444-A308-91C2-D5CC3D45F3E1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24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12FCDF3-F9C0-1053-4035-6FA9CC3C1CCF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F0A31F2A-0ABE-DDF6-4589-36EB0FE0ACF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F481F-77AF-E8D3-F3DB-EA3965737AC6}"/>
              </a:ext>
            </a:extLst>
          </p:cNvPr>
          <p:cNvSpPr txBox="1"/>
          <p:nvPr/>
        </p:nvSpPr>
        <p:spPr>
          <a:xfrm>
            <a:off x="8039743" y="4074449"/>
            <a:ext cx="1643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MatFuse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(512x512)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CF483-5E24-156D-6400-EEC30922C8DD}"/>
              </a:ext>
            </a:extLst>
          </p:cNvPr>
          <p:cNvSpPr txBox="1"/>
          <p:nvPr/>
        </p:nvSpPr>
        <p:spPr>
          <a:xfrm>
            <a:off x="1967845" y="4052537"/>
            <a:ext cx="1658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Ours</a:t>
            </a:r>
          </a:p>
          <a:p>
            <a:pPr algn="ctr"/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(4096x4096)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E9897-9218-BF60-DD58-BD95C1C988EA}"/>
              </a:ext>
            </a:extLst>
          </p:cNvPr>
          <p:cNvSpPr txBox="1"/>
          <p:nvPr/>
        </p:nvSpPr>
        <p:spPr>
          <a:xfrm>
            <a:off x="4747154" y="4077762"/>
            <a:ext cx="215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ReflectanceFusion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(256x256)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97DFBA-7B4E-57D2-653D-64E3593CE306}"/>
              </a:ext>
            </a:extLst>
          </p:cNvPr>
          <p:cNvSpPr txBox="1"/>
          <p:nvPr/>
        </p:nvSpPr>
        <p:spPr>
          <a:xfrm>
            <a:off x="1811723" y="4669264"/>
            <a:ext cx="9351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Ours generates </a:t>
            </a:r>
            <a:r>
              <a:rPr lang="en-US" altLang="zh-CN" sz="2000" dirty="0">
                <a:solidFill>
                  <a:srgbClr val="FDDD00"/>
                </a:solidFill>
              </a:rPr>
              <a:t>higher-resolution</a:t>
            </a:r>
            <a:r>
              <a:rPr lang="en-US" altLang="zh-CN" sz="2000" dirty="0">
                <a:solidFill>
                  <a:schemeClr val="bg1"/>
                </a:solidFill>
              </a:rPr>
              <a:t> textures with </a:t>
            </a:r>
            <a:r>
              <a:rPr lang="en-US" altLang="zh-CN" sz="2000" dirty="0">
                <a:solidFill>
                  <a:srgbClr val="FDDD00"/>
                </a:solidFill>
              </a:rPr>
              <a:t>sharper details </a:t>
            </a:r>
            <a:r>
              <a:rPr lang="en-US" altLang="zh-CN" sz="2000" dirty="0">
                <a:solidFill>
                  <a:schemeClr val="bg1"/>
                </a:solidFill>
              </a:rPr>
              <a:t>and </a:t>
            </a:r>
            <a:r>
              <a:rPr lang="en-US" altLang="zh-CN" sz="2000" dirty="0">
                <a:solidFill>
                  <a:srgbClr val="FDDD00"/>
                </a:solidFill>
              </a:rPr>
              <a:t>more realistic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E05083-9BB8-76F9-86D5-26AE62C7BB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452" y="1819064"/>
            <a:ext cx="2286000" cy="2286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D7B7CD-483D-D1F5-9E53-7086C5BA38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696" y="1819064"/>
            <a:ext cx="2286000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9D26F8-37D0-BD09-2ECC-D4F715576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074" y="1819064"/>
            <a:ext cx="2286000" cy="2286000"/>
          </a:xfrm>
          <a:prstGeom prst="rect">
            <a:avLst/>
          </a:prstGeom>
        </p:spPr>
      </p:pic>
      <p:sp>
        <p:nvSpPr>
          <p:cNvPr id="3" name="文本框 279">
            <a:extLst>
              <a:ext uri="{FF2B5EF4-FFF2-40B4-BE49-F238E27FC236}">
                <a16:creationId xmlns:a16="http://schemas.microsoft.com/office/drawing/2014/main" id="{13F974E1-5142-0D7E-12D0-A7629C783216}"/>
              </a:ext>
            </a:extLst>
          </p:cNvPr>
          <p:cNvSpPr txBox="1"/>
          <p:nvPr/>
        </p:nvSpPr>
        <p:spPr>
          <a:xfrm>
            <a:off x="747141" y="1348745"/>
            <a:ext cx="3856803" cy="482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prompt:</a:t>
            </a:r>
            <a:r>
              <a:rPr lang="en-US" altLang="zh-CN" b="1" i="1" dirty="0" err="1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</a:t>
            </a:r>
            <a:r>
              <a:rPr lang="en-US" altLang="zh-CN" b="1" i="1" dirty="0" err="1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Brown</a:t>
            </a:r>
            <a:r>
              <a:rPr lang="zh-CN" altLang="en-US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 </a:t>
            </a:r>
            <a:r>
              <a:rPr lang="en-US" altLang="zh-CN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leather</a:t>
            </a:r>
            <a:r>
              <a:rPr lang="en-US" altLang="zh-CN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”</a:t>
            </a:r>
            <a:endParaRPr lang="en-US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99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BC981-BDA7-2AC8-8700-F62CDA58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2575F-EC81-0239-48E6-E93FDF2710C8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24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B9E122A-91CB-4A8A-D70B-3F1E24661F23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A2DFF830-7FA0-A04E-7824-CE147D2EE76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1AF3E2-2BCB-A0DC-1847-ABB6E95A59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962" y="-596590"/>
            <a:ext cx="5815584" cy="5815584"/>
          </a:xfrm>
          <a:prstGeom prst="rect">
            <a:avLst/>
          </a:prstGeom>
        </p:spPr>
      </p:pic>
      <p:sp>
        <p:nvSpPr>
          <p:cNvPr id="3" name="文本框 279">
            <a:extLst>
              <a:ext uri="{FF2B5EF4-FFF2-40B4-BE49-F238E27FC236}">
                <a16:creationId xmlns:a16="http://schemas.microsoft.com/office/drawing/2014/main" id="{0A7D7D92-2FCA-BFFF-5359-FE0E978B8043}"/>
              </a:ext>
            </a:extLst>
          </p:cNvPr>
          <p:cNvSpPr txBox="1"/>
          <p:nvPr/>
        </p:nvSpPr>
        <p:spPr>
          <a:xfrm>
            <a:off x="747141" y="1348745"/>
            <a:ext cx="3856803" cy="4827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Text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prompt:</a:t>
            </a:r>
            <a:r>
              <a:rPr lang="en-US" altLang="zh-CN" b="1" i="1" dirty="0" err="1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</a:t>
            </a:r>
            <a:r>
              <a:rPr lang="en-US" altLang="zh-CN" b="1" i="1" dirty="0" err="1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Brown</a:t>
            </a:r>
            <a:r>
              <a:rPr lang="zh-CN" altLang="en-US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 </a:t>
            </a:r>
            <a:r>
              <a:rPr lang="en-US" altLang="zh-CN" b="1" i="1" dirty="0">
                <a:solidFill>
                  <a:srgbClr val="FDDD00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leather</a:t>
            </a:r>
            <a:r>
              <a:rPr lang="en-US" altLang="zh-CN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”</a:t>
            </a:r>
            <a:endParaRPr lang="en-US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5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901B6-1DB5-D591-623E-3CD66DB3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6A69F-002C-E84A-ED7F-FF797775251D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25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E709C81-2AB8-1A66-B7B9-34F708E8A1D3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4AA2D6C2-1AFD-8596-3F1D-6D5C8BC6C84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37441-A5C7-9E31-AF3A-0D3E499610F8}"/>
              </a:ext>
            </a:extLst>
          </p:cNvPr>
          <p:cNvSpPr txBox="1"/>
          <p:nvPr/>
        </p:nvSpPr>
        <p:spPr>
          <a:xfrm>
            <a:off x="1679025" y="4255869"/>
            <a:ext cx="1658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/>
                </a:solidFill>
              </a:rPr>
              <a:t>A weathered plaster surface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CC0174-281E-18A6-DBC4-0980D833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26" y="1439645"/>
            <a:ext cx="2816352" cy="2816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325CE-B4F2-6DBD-B6F5-4B2413A9C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77" y="1439517"/>
            <a:ext cx="2816352" cy="2816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9F4646-8B73-4DCD-8F3D-4E85E4464706}"/>
              </a:ext>
            </a:extLst>
          </p:cNvPr>
          <p:cNvSpPr txBox="1"/>
          <p:nvPr/>
        </p:nvSpPr>
        <p:spPr>
          <a:xfrm>
            <a:off x="4718772" y="4255868"/>
            <a:ext cx="2369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/>
                </a:solidFill>
              </a:rPr>
              <a:t>A</a:t>
            </a:r>
            <a:r>
              <a:rPr lang="zh-CN" altLang="en-US" i="1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painted, corroded metal surface</a:t>
            </a:r>
          </a:p>
          <a:p>
            <a:pPr algn="ctr"/>
            <a:endParaRPr lang="en-US" altLang="zh-CN" i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EE52DD-62F1-E449-D6B9-A323FDCD01D9}"/>
              </a:ext>
            </a:extLst>
          </p:cNvPr>
          <p:cNvSpPr txBox="1"/>
          <p:nvPr/>
        </p:nvSpPr>
        <p:spPr>
          <a:xfrm>
            <a:off x="8074386" y="4255868"/>
            <a:ext cx="2369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bg1"/>
                </a:solidFill>
              </a:rPr>
              <a:t>Metallic</a:t>
            </a:r>
            <a:r>
              <a:rPr lang="zh-CN" altLang="en-US" i="1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dragon</a:t>
            </a:r>
            <a:r>
              <a:rPr lang="zh-CN" altLang="en-US" i="1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scales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7168E87-BABE-F94A-FA15-3CF483327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28" y="1439516"/>
            <a:ext cx="281635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5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989F6-7B24-3AF3-E14C-CFB1D7543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A2CF54-239A-88B3-4E4D-A1468BF40C3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80246D-4EB2-82DC-133E-0A4836EC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dirty="0"/>
              <a:t> 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SVBRDF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2BDC6-D9E0-E86D-B3BB-3C304C1BE40E}"/>
              </a:ext>
            </a:extLst>
          </p:cNvPr>
          <p:cNvSpPr txBox="1"/>
          <p:nvPr/>
        </p:nvSpPr>
        <p:spPr>
          <a:xfrm>
            <a:off x="864255" y="1270214"/>
            <a:ext cx="10937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SVBRDF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typically</a:t>
            </a:r>
            <a:r>
              <a:rPr lang="en-US" sz="2400" dirty="0">
                <a:solidFill>
                  <a:schemeClr val="bg1"/>
                </a:solidFill>
              </a:rPr>
              <a:t> represents the parameters of the Cook-Torrance microfacet model</a:t>
            </a: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4F827756-45D3-6923-C8B6-FDB15DB7A32C}"/>
              </a:ext>
            </a:extLst>
          </p:cNvPr>
          <p:cNvSpPr/>
          <p:nvPr/>
        </p:nvSpPr>
        <p:spPr>
          <a:xfrm>
            <a:off x="23484" y="4790831"/>
            <a:ext cx="7239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A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reflectance model for computer graphics, Cook &amp; Torrance 1982 </a:t>
            </a:r>
          </a:p>
          <a:p>
            <a:r>
              <a:rPr lang="en-US" altLang="zh-CN" sz="800" i="1" dirty="0">
                <a:solidFill>
                  <a:schemeClr val="bg2"/>
                </a:solidFill>
              </a:rPr>
              <a:t>https://</a:t>
            </a:r>
            <a:r>
              <a:rPr lang="en-US" altLang="zh-CN" sz="800" i="1" dirty="0" err="1">
                <a:solidFill>
                  <a:schemeClr val="bg2"/>
                </a:solidFill>
              </a:rPr>
              <a:t>polyhaven.com</a:t>
            </a:r>
            <a:r>
              <a:rPr lang="en-US" altLang="zh-CN" sz="800" i="1" dirty="0">
                <a:solidFill>
                  <a:schemeClr val="bg2"/>
                </a:solidFill>
              </a:rPr>
              <a:t>/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A4110-5C01-5927-B491-FFE81A8F8B1B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>
                <a:solidFill>
                  <a:srgbClr val="666666"/>
                </a:solidFill>
              </a:rPr>
              <a:t>2</a:t>
            </a:r>
          </a:p>
        </p:txBody>
      </p:sp>
      <p:pic>
        <p:nvPicPr>
          <p:cNvPr id="10" name="Picture 9" descr="Free 8k texture of a weathered marble cliff: craggy sedimentary rock with rough, fractured strata, deep cracks and uneven, warm beige-brown surfaces.">
            <a:extLst>
              <a:ext uri="{FF2B5EF4-FFF2-40B4-BE49-F238E27FC236}">
                <a16:creationId xmlns:a16="http://schemas.microsoft.com/office/drawing/2014/main" id="{B3E84D11-E0A6-1BF2-7838-844C2C49F6A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0220" y="1809117"/>
            <a:ext cx="2523744" cy="2523744"/>
          </a:xfrm>
          <a:prstGeom prst="rect">
            <a:avLst/>
          </a:prstGeom>
        </p:spPr>
      </p:pic>
      <p:pic>
        <p:nvPicPr>
          <p:cNvPr id="5" name="Picture 4" descr="Free 8k texture of varnished dark timber planks with subtle grain, narrow seams and a soft satin sheen.">
            <a:extLst>
              <a:ext uri="{FF2B5EF4-FFF2-40B4-BE49-F238E27FC236}">
                <a16:creationId xmlns:a16="http://schemas.microsoft.com/office/drawing/2014/main" id="{5F105F02-EECE-ECB2-7958-E1D4A1DEE04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73459" y="1801656"/>
            <a:ext cx="2523744" cy="2521637"/>
          </a:xfrm>
          <a:prstGeom prst="rect">
            <a:avLst/>
          </a:prstGeom>
        </p:spPr>
      </p:pic>
      <p:pic>
        <p:nvPicPr>
          <p:cNvPr id="6" name="Picture 5" descr="Free 8K texture: green corrugated metal wall with painted finish, subtle weathering, fine scratches and rivets, soft specular sheen and moderate roughness.">
            <a:extLst>
              <a:ext uri="{FF2B5EF4-FFF2-40B4-BE49-F238E27FC236}">
                <a16:creationId xmlns:a16="http://schemas.microsoft.com/office/drawing/2014/main" id="{33F0952E-3585-51AA-030D-77E3CDF5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08" y="1800602"/>
            <a:ext cx="2523744" cy="252374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954E0016-E9B6-7F5A-51EE-7CF4079EE852}"/>
              </a:ext>
            </a:extLst>
          </p:cNvPr>
          <p:cNvSpPr txBox="1"/>
          <p:nvPr/>
        </p:nvSpPr>
        <p:spPr>
          <a:xfrm>
            <a:off x="1629552" y="4372801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ea typeface="Microsoft YaHei"/>
                <a:cs typeface="Arial"/>
              </a:rPr>
              <a:t>Stone</a:t>
            </a:r>
            <a:endParaRPr lang="zh-CN" sz="20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B4C23E4-3DCF-98BA-1F03-D05C0B0316B6}"/>
              </a:ext>
            </a:extLst>
          </p:cNvPr>
          <p:cNvSpPr txBox="1"/>
          <p:nvPr/>
        </p:nvSpPr>
        <p:spPr>
          <a:xfrm>
            <a:off x="4446310" y="4403173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ea typeface="Microsoft YaHei"/>
                <a:cs typeface="Arial"/>
              </a:rPr>
              <a:t>Wood</a:t>
            </a:r>
            <a:endParaRPr lang="zh-CN" sz="20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60688E60-17E8-E11F-F232-723FA7FCA165}"/>
              </a:ext>
            </a:extLst>
          </p:cNvPr>
          <p:cNvSpPr txBox="1"/>
          <p:nvPr/>
        </p:nvSpPr>
        <p:spPr>
          <a:xfrm>
            <a:off x="7263068" y="4384727"/>
            <a:ext cx="81207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ea typeface="Microsoft YaHei"/>
                <a:cs typeface="Arial"/>
              </a:rPr>
              <a:t>Metal</a:t>
            </a:r>
            <a:endParaRPr lang="zh-CN" sz="20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078D0475-6D65-FDD4-314E-9F329E873773}"/>
              </a:ext>
            </a:extLst>
          </p:cNvPr>
          <p:cNvSpPr txBox="1"/>
          <p:nvPr/>
        </p:nvSpPr>
        <p:spPr>
          <a:xfrm>
            <a:off x="9712744" y="4370438"/>
            <a:ext cx="99900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ea typeface="Microsoft YaHei"/>
                <a:cs typeface="Arial"/>
              </a:rPr>
              <a:t>Concrete </a:t>
            </a:r>
            <a:endParaRPr lang="zh-CN" sz="20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pic>
        <p:nvPicPr>
          <p:cNvPr id="23" name="Picture 22" descr="Free 8K texture of weathered green painted concrete with chipped paint, stains, cracks and scratches revealing worn, bare concrete beneath.">
            <a:extLst>
              <a:ext uri="{FF2B5EF4-FFF2-40B4-BE49-F238E27FC236}">
                <a16:creationId xmlns:a16="http://schemas.microsoft.com/office/drawing/2014/main" id="{9F469800-B2D0-9D45-8E0F-4DFDC82B5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037" y="1799549"/>
            <a:ext cx="2520423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0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A38B3-9C2A-AFBF-AF3D-546A10602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F732A-F1A9-52B5-AD44-7D329FAD8647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25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05E5710-059B-0CEB-180E-2AE9E188B7A3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D81CCCD9-A9BE-E0C0-433B-B8664489D40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2B47A2-D911-466D-0286-88162253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54" y="-420540"/>
            <a:ext cx="5925841" cy="59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0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5422A-0CE9-3BAA-21AE-270C8FB3A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D20FDF-3337-CF7E-3030-887B3714DCDE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25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E716309-C226-223B-6B4C-B65EB0A373CF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Text2SVBRDF</a:t>
            </a:r>
            <a:endParaRPr lang="en-US" dirty="0"/>
          </a:p>
        </p:txBody>
      </p:sp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E4080FEF-0594-0928-5E01-74CB9D1D498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97EBAF-18D5-6696-17D3-50EFA11F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14" y="-2205993"/>
            <a:ext cx="9496747" cy="94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6C4D-C532-6534-10B8-82853A0C7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73A48-065C-9141-96B2-B2FC4236D19C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26</a:t>
            </a:r>
            <a:endParaRPr lang="en-US" sz="1400" dirty="0">
              <a:solidFill>
                <a:srgbClr val="666666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B5EF04-32F7-97F1-8566-2CD1DF25E2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934" y="3875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76EB1E-4A80-C630-89AE-6EEA42A640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934" y="1589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CCF4C2-AD8F-D759-B92B-4DC74A3649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934" y="2732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30E772-127E-81CC-FD93-B86509F7A5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34" y="3875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B9CF15-3CC3-3F6C-888C-EE8E368D9E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34" y="1589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287184-70F4-B754-B840-E946E6AE104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34" y="2732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DCD3B0-50C1-A2F7-7D66-BD818D5540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934" y="3875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0C87E2-025A-F89D-193C-4B7FD99C1B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934" y="1589088"/>
            <a:ext cx="1041400" cy="1041400"/>
          </a:xfrm>
          <a:prstGeom prst="roundRect">
            <a:avLst>
              <a:gd name="adj" fmla="val 8000"/>
            </a:avLst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7C24E1-374F-A44F-44CE-FEB888CFD38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934" y="2732088"/>
            <a:ext cx="1041400" cy="1041400"/>
          </a:xfrm>
          <a:prstGeom prst="roundRect">
            <a:avLst>
              <a:gd name="adj" fmla="val 8000"/>
            </a:avLst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FC694EF-2666-964B-9690-5D6FEA9C67DB}"/>
              </a:ext>
            </a:extLst>
          </p:cNvPr>
          <p:cNvSpPr txBox="1"/>
          <p:nvPr/>
        </p:nvSpPr>
        <p:spPr>
          <a:xfrm>
            <a:off x="348584" y="3892768"/>
            <a:ext cx="1524000" cy="2032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Input image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890CB5-1FE4-CF44-8D81-0BBF9C42A00E}"/>
              </a:ext>
            </a:extLst>
          </p:cNvPr>
          <p:cNvSpPr txBox="1"/>
          <p:nvPr/>
        </p:nvSpPr>
        <p:spPr>
          <a:xfrm>
            <a:off x="2005934" y="1677988"/>
            <a:ext cx="1587500" cy="863600"/>
          </a:xfrm>
          <a:prstGeom prst="rect">
            <a:avLst/>
          </a:prstGeom>
          <a:noFill/>
        </p:spPr>
        <p:txBody>
          <a:bodyPr vertOverflow="overflow" wrap="square" lIns="18000" tIns="0" rIns="18000" bIns="0" rtlCol="0" anchor="ctr">
            <a:no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RGB→X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w/ </a:t>
            </a:r>
            <a:r>
              <a:rPr lang="en-US" dirty="0" err="1">
                <a:solidFill>
                  <a:srgbClr val="FDDD00"/>
                </a:solidFill>
              </a:rPr>
              <a:t>Cross</a:t>
            </a:r>
            <a:r>
              <a:rPr lang="en-US" altLang="zh-CN" dirty="0" err="1">
                <a:solidFill>
                  <a:srgbClr val="FDDD00"/>
                </a:solidFill>
              </a:rPr>
              <a:t>Stitch</a:t>
            </a:r>
            <a:endParaRPr lang="en-US" dirty="0">
              <a:solidFill>
                <a:srgbClr val="FDDD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580FB2-CB06-A541-8CE0-D1A5F760163D}"/>
              </a:ext>
            </a:extLst>
          </p:cNvPr>
          <p:cNvSpPr txBox="1"/>
          <p:nvPr/>
        </p:nvSpPr>
        <p:spPr>
          <a:xfrm>
            <a:off x="2005934" y="2820988"/>
            <a:ext cx="1587500" cy="863600"/>
          </a:xfrm>
          <a:prstGeom prst="rect">
            <a:avLst/>
          </a:prstGeom>
          <a:noFill/>
        </p:spPr>
        <p:txBody>
          <a:bodyPr vertOverflow="overflow" wrap="square" lIns="18000" tIns="0" rIns="18000" bIns="0" rtlCol="0" anchor="ctr">
            <a:no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RGB→X 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w/o </a:t>
            </a:r>
            <a:r>
              <a:rPr lang="en-US" dirty="0" err="1">
                <a:solidFill>
                  <a:srgbClr val="FFFFFF"/>
                </a:solidFill>
              </a:rPr>
              <a:t>Cross</a:t>
            </a:r>
            <a:r>
              <a:rPr lang="en-US" altLang="zh-CN" dirty="0" err="1">
                <a:solidFill>
                  <a:srgbClr val="FFFFFF"/>
                </a:solidFill>
              </a:rPr>
              <a:t>Stitch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E54950-896B-374A-85FF-F29CC8CCCA98}"/>
              </a:ext>
            </a:extLst>
          </p:cNvPr>
          <p:cNvSpPr txBox="1"/>
          <p:nvPr/>
        </p:nvSpPr>
        <p:spPr>
          <a:xfrm>
            <a:off x="2005934" y="3963988"/>
            <a:ext cx="1587500" cy="863600"/>
          </a:xfrm>
          <a:prstGeom prst="rect">
            <a:avLst/>
          </a:prstGeom>
          <a:noFill/>
        </p:spPr>
        <p:txBody>
          <a:bodyPr vertOverflow="overflow" wrap="square" lIns="18000" tIns="0" rIns="18000" bIns="0" rtlCol="0" anchor="ctr">
            <a:no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Ground truth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2CD5D4-EA73-954A-84FE-2F5521FB3EFE}"/>
              </a:ext>
            </a:extLst>
          </p:cNvPr>
          <p:cNvSpPr txBox="1"/>
          <p:nvPr/>
        </p:nvSpPr>
        <p:spPr>
          <a:xfrm>
            <a:off x="3656934" y="1360488"/>
            <a:ext cx="1041400" cy="203200"/>
          </a:xfrm>
          <a:prstGeom prst="rect">
            <a:avLst/>
          </a:prstGeom>
          <a:noFill/>
        </p:spPr>
        <p:txBody>
          <a:bodyPr vertOverflow="overflow" wrap="square" lIns="0" tIns="0" rIns="0" bIns="0" rtlCol="0" anchor="b" anchorCtr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Albedo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062E28-6BDC-1640-9770-4E2B198DF5F3}"/>
              </a:ext>
            </a:extLst>
          </p:cNvPr>
          <p:cNvSpPr txBox="1"/>
          <p:nvPr/>
        </p:nvSpPr>
        <p:spPr>
          <a:xfrm>
            <a:off x="4799934" y="1360488"/>
            <a:ext cx="1041400" cy="203200"/>
          </a:xfrm>
          <a:prstGeom prst="rect">
            <a:avLst/>
          </a:prstGeom>
          <a:noFill/>
        </p:spPr>
        <p:txBody>
          <a:bodyPr vertOverflow="overflow" wrap="square" lIns="0" tIns="0" rIns="0" bIns="0" rtlCol="0" anchor="b" anchorCtr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Normal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CF3EC7-C5B2-B244-BBE8-3A39B7660654}"/>
              </a:ext>
            </a:extLst>
          </p:cNvPr>
          <p:cNvSpPr txBox="1"/>
          <p:nvPr/>
        </p:nvSpPr>
        <p:spPr>
          <a:xfrm>
            <a:off x="5942934" y="1360488"/>
            <a:ext cx="1041400" cy="203200"/>
          </a:xfrm>
          <a:prstGeom prst="rect">
            <a:avLst/>
          </a:prstGeom>
          <a:noFill/>
        </p:spPr>
        <p:txBody>
          <a:bodyPr vertOverflow="overflow" wrap="square" lIns="0" tIns="0" rIns="0" bIns="0" rtlCol="0" anchor="b" anchorCtr="0">
            <a:no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Irradiance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28B1358-84C9-E248-DAB5-79283BC68122}"/>
              </a:ext>
            </a:extLst>
          </p:cNvPr>
          <p:cNvSpPr txBox="1">
            <a:spLocks/>
          </p:cNvSpPr>
          <p:nvPr/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Intrinsic decomposition</a:t>
            </a:r>
            <a:r>
              <a:rPr lang="zh-CN" altLang="en-US" dirty="0"/>
              <a:t> </a:t>
            </a:r>
            <a:r>
              <a:rPr lang="en-US" altLang="zh-CN" dirty="0"/>
              <a:t>[Hypersim]</a:t>
            </a:r>
            <a:endParaRPr lang="en-US" dirty="0"/>
          </a:p>
        </p:txBody>
      </p:sp>
      <p:sp>
        <p:nvSpPr>
          <p:cNvPr id="50" name="Content Placeholder 7"/>
          <p:cNvSpPr>
            <a:spLocks noGrp="1"/>
          </p:cNvSpPr>
          <p:nvPr>
            <p:ph idx="12"/>
          </p:nvPr>
        </p:nvSpPr>
        <p:spPr>
          <a:xfrm>
            <a:off x="838200" y="1209675"/>
            <a:ext cx="10515600" cy="269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E3F1E-C729-75DD-2EFD-46A113EE09DF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46984" y="2307649"/>
            <a:ext cx="1727200" cy="1465839"/>
          </a:xfrm>
          <a:prstGeom prst="roundRect">
            <a:avLst>
              <a:gd name="adj" fmla="val 8000"/>
            </a:avLst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7728B90-5BF9-07A4-DBFD-4CEFF421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468" y="1428978"/>
            <a:ext cx="4851398" cy="26669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Cross-map interaction</a:t>
            </a:r>
          </a:p>
          <a:p>
            <a:pPr lvl="1">
              <a:lnSpc>
                <a:spcPct val="120000"/>
              </a:lnSpc>
            </a:pPr>
            <a:r>
              <a:rPr lang="en-US" altLang="zh-CN" sz="2000" b="1" dirty="0">
                <a:solidFill>
                  <a:schemeClr val="bg1"/>
                </a:solidFill>
              </a:rPr>
              <a:t>Captures dependencies</a:t>
            </a:r>
            <a:r>
              <a:rPr lang="zh-CN" altLang="en-US" sz="2000" b="1" dirty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among intrinsic maps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Better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alignment leading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to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clean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prediction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F8042EB1-6F61-61B1-C5B9-41431EA9AC1D}"/>
              </a:ext>
            </a:extLst>
          </p:cNvPr>
          <p:cNvSpPr/>
          <p:nvPr/>
        </p:nvSpPr>
        <p:spPr>
          <a:xfrm>
            <a:off x="7206989" y="4826455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Hypersim</a:t>
            </a:r>
            <a:r>
              <a:rPr lang="en-US" altLang="zh-CN" sz="800" i="1" dirty="0">
                <a:solidFill>
                  <a:schemeClr val="bg2"/>
                </a:solidFill>
              </a:rPr>
              <a:t>: A Photorealistic Synthetic Dataset for Holistic Indoor Scene Understanding,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Mike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al.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2021</a:t>
            </a: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09676145-D671-656C-0E17-D689AC22EE63}"/>
              </a:ext>
            </a:extLst>
          </p:cNvPr>
          <p:cNvSpPr/>
          <p:nvPr/>
        </p:nvSpPr>
        <p:spPr>
          <a:xfrm>
            <a:off x="7206989" y="4934177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RGB↔X: Image decomposition and synthesis using material- and lighting-aware diffusion models,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Zeng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al.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158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5521BE-3A40-4758-2C39-80221682B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235"/>
            <a:ext cx="10350500" cy="298752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</a:rPr>
              <a:t>HiMat enables efficient 4K SVBRDF generation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</a:rPr>
              <a:t>DC-AE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+ linear-attention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makes ultra-high-resolution practical</a:t>
            </a:r>
          </a:p>
          <a:p>
            <a:pPr>
              <a:lnSpc>
                <a:spcPct val="130000"/>
              </a:lnSpc>
            </a:pPr>
            <a:r>
              <a:rPr lang="en-US" dirty="0" err="1">
                <a:solidFill>
                  <a:schemeClr val="bg1"/>
                </a:solidFill>
              </a:rPr>
              <a:t>CrossStitch</a:t>
            </a:r>
            <a:r>
              <a:rPr lang="en-US" dirty="0">
                <a:solidFill>
                  <a:schemeClr val="bg1"/>
                </a:solidFill>
              </a:rPr>
              <a:t> enforces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cross-map</a:t>
            </a:r>
            <a:r>
              <a:rPr lang="en-US" dirty="0">
                <a:solidFill>
                  <a:schemeClr val="bg1"/>
                </a:solidFill>
              </a:rPr>
              <a:t> consistency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in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 lightweight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manner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</a:rPr>
              <a:t>HiMat achieves high </a:t>
            </a:r>
            <a:r>
              <a:rPr lang="en-US" altLang="zh-CN" dirty="0">
                <a:solidFill>
                  <a:schemeClr val="bg1"/>
                </a:solidFill>
              </a:rPr>
              <a:t>resolution</a:t>
            </a:r>
            <a:r>
              <a:rPr lang="en-US" dirty="0">
                <a:solidFill>
                  <a:schemeClr val="bg1"/>
                </a:solidFill>
              </a:rPr>
              <a:t>, diversity, and practical runtime on consumer GPUs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D1540-EA57-2EB2-757B-9A3A21F9432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BB12EB-8279-AD85-BE1C-9DC3DF69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65ED6B-33A2-F1FE-20C2-773357F99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www.bearprin.com</a:t>
            </a:r>
            <a:r>
              <a:rPr lang="en-US" dirty="0"/>
              <a:t>/publications/</a:t>
            </a:r>
            <a:r>
              <a:rPr lang="en-US" dirty="0" err="1"/>
              <a:t>himat</a:t>
            </a:r>
            <a:r>
              <a:rPr lang="en-US" dirty="0"/>
              <a:t>/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BCB27-7FAF-16A1-9754-7A0D5E1DEA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3335" y="3202689"/>
            <a:ext cx="5851652" cy="246093"/>
          </a:xfrm>
        </p:spPr>
        <p:txBody>
          <a:bodyPr/>
          <a:lstStyle/>
          <a:p>
            <a:r>
              <a:rPr lang="en-US" altLang="zh-CN" dirty="0" err="1"/>
              <a:t>z</a:t>
            </a:r>
            <a:r>
              <a:rPr lang="en-US" dirty="0" err="1"/>
              <a:t>ixiong</a:t>
            </a:r>
            <a:r>
              <a:rPr lang="en-US" altLang="zh-CN" dirty="0" err="1"/>
              <a:t>_wang@outlook.com</a:t>
            </a:r>
            <a:endParaRPr lang="en-US" dirty="0"/>
          </a:p>
        </p:txBody>
      </p:sp>
      <p:pic>
        <p:nvPicPr>
          <p:cNvPr id="6" name="Picture 5" descr="生成的二维码">
            <a:extLst>
              <a:ext uri="{FF2B5EF4-FFF2-40B4-BE49-F238E27FC236}">
                <a16:creationId xmlns:a16="http://schemas.microsoft.com/office/drawing/2014/main" id="{0B50C26B-01B6-4391-BE0F-41047EB59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165" y="2090103"/>
            <a:ext cx="1593871" cy="15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4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6299-3ACE-4903-662D-51723A52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1CCA9B-193F-FF48-684E-D1027D0B1A6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4D6B4B-A43A-0D50-C4B9-58529BF0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-</a:t>
            </a:r>
            <a:r>
              <a:rPr lang="zh-CN" altLang="en-US" dirty="0"/>
              <a:t> </a:t>
            </a:r>
            <a:r>
              <a:rPr lang="en-US" altLang="zh-CN" dirty="0"/>
              <a:t>Why use</a:t>
            </a:r>
            <a:r>
              <a:rPr lang="zh-CN" altLang="en-US" dirty="0"/>
              <a:t> </a:t>
            </a:r>
            <a:r>
              <a:rPr lang="en-US" altLang="zh-CN" dirty="0"/>
              <a:t>4K</a:t>
            </a:r>
            <a:r>
              <a:rPr lang="zh-CN" altLang="en-US" dirty="0"/>
              <a:t> </a:t>
            </a:r>
            <a:r>
              <a:rPr lang="en-US" altLang="zh-CN" dirty="0"/>
              <a:t>SVBRDF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rendering?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AF3AA2-82F5-F100-8874-8D13C43E1CCC}"/>
              </a:ext>
            </a:extLst>
          </p:cNvPr>
          <p:cNvSpPr/>
          <p:nvPr/>
        </p:nvSpPr>
        <p:spPr>
          <a:xfrm>
            <a:off x="0" y="4635500"/>
            <a:ext cx="2540000" cy="50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CBC050-19CD-B1D3-1E28-DB378379BB1F}"/>
              </a:ext>
            </a:extLst>
          </p:cNvPr>
          <p:cNvSpPr/>
          <p:nvPr/>
        </p:nvSpPr>
        <p:spPr>
          <a:xfrm>
            <a:off x="5080000" y="4699000"/>
            <a:ext cx="7112000" cy="4445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6BE03-A1E0-D509-8656-AD2409EFAC23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>
                <a:solidFill>
                  <a:srgbClr val="666666"/>
                </a:solidFill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A60313-9BD4-56FF-627B-23315BD3AC3A}"/>
              </a:ext>
            </a:extLst>
          </p:cNvPr>
          <p:cNvSpPr/>
          <p:nvPr/>
        </p:nvSpPr>
        <p:spPr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991CDBE-5078-8B34-CEA9-84B439FD7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863" y="1644278"/>
            <a:ext cx="2807368" cy="273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0F4163-0926-A2BB-182D-7F56C1DA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1118" y="1822502"/>
            <a:ext cx="4014119" cy="2235135"/>
          </a:xfrm>
          <a:prstGeom prst="roundRect">
            <a:avLst>
              <a:gd name="adj" fmla="val 3000"/>
            </a:avLst>
          </a:prstGeom>
          <a:ln w="28575">
            <a:solidFill>
              <a:srgbClr val="FDDD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39F1A-39DA-22FF-D020-FE465F5A7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177" y="1822502"/>
            <a:ext cx="4014122" cy="2235136"/>
          </a:xfrm>
          <a:prstGeom prst="roundRect">
            <a:avLst>
              <a:gd name="adj" fmla="val 3000"/>
            </a:avLst>
          </a:prstGeom>
          <a:ln w="28575">
            <a:solidFill>
              <a:srgbClr val="FDDD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8D5A8C-7647-6298-8024-233DCFD4F1D1}"/>
              </a:ext>
            </a:extLst>
          </p:cNvPr>
          <p:cNvSpPr/>
          <p:nvPr/>
        </p:nvSpPr>
        <p:spPr>
          <a:xfrm>
            <a:off x="1228725" y="2757487"/>
            <a:ext cx="757237" cy="528637"/>
          </a:xfrm>
          <a:prstGeom prst="rect">
            <a:avLst/>
          </a:prstGeom>
          <a:noFill/>
          <a:ln w="28575">
            <a:solidFill>
              <a:srgbClr val="FD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D2E949-4CBA-4F52-1ED6-5E8EDE7B483E}"/>
              </a:ext>
            </a:extLst>
          </p:cNvPr>
          <p:cNvCxnSpPr>
            <a:cxnSpLocks/>
          </p:cNvCxnSpPr>
          <p:nvPr/>
        </p:nvCxnSpPr>
        <p:spPr>
          <a:xfrm flipV="1">
            <a:off x="1985962" y="1822502"/>
            <a:ext cx="1615156" cy="934985"/>
          </a:xfrm>
          <a:prstGeom prst="line">
            <a:avLst/>
          </a:prstGeom>
          <a:ln w="28575">
            <a:solidFill>
              <a:srgbClr val="FDD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5F90CE-8F4A-21D0-84D3-6CBEA6244FAE}"/>
              </a:ext>
            </a:extLst>
          </p:cNvPr>
          <p:cNvCxnSpPr>
            <a:cxnSpLocks/>
          </p:cNvCxnSpPr>
          <p:nvPr/>
        </p:nvCxnSpPr>
        <p:spPr>
          <a:xfrm>
            <a:off x="1985962" y="3285414"/>
            <a:ext cx="1615156" cy="760667"/>
          </a:xfrm>
          <a:prstGeom prst="line">
            <a:avLst/>
          </a:prstGeom>
          <a:ln w="28575">
            <a:solidFill>
              <a:srgbClr val="FDD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7">
            <a:extLst>
              <a:ext uri="{FF2B5EF4-FFF2-40B4-BE49-F238E27FC236}">
                <a16:creationId xmlns:a16="http://schemas.microsoft.com/office/drawing/2014/main" id="{8781EDC7-8079-3966-BE4A-E0341CC01920}"/>
              </a:ext>
            </a:extLst>
          </p:cNvPr>
          <p:cNvSpPr txBox="1"/>
          <p:nvPr/>
        </p:nvSpPr>
        <p:spPr>
          <a:xfrm>
            <a:off x="5551027" y="4093564"/>
            <a:ext cx="519373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200" dirty="0">
                <a:solidFill>
                  <a:srgbClr val="FFFFFF"/>
                </a:solidFill>
                <a:ea typeface="Microsoft YaHei"/>
                <a:cs typeface="Arial"/>
              </a:rPr>
              <a:t>1K</a:t>
            </a:r>
            <a:endParaRPr lang="zh-CN" sz="22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1716D37-9AA5-051A-2316-D402ED6C68A6}"/>
              </a:ext>
            </a:extLst>
          </p:cNvPr>
          <p:cNvSpPr txBox="1"/>
          <p:nvPr/>
        </p:nvSpPr>
        <p:spPr>
          <a:xfrm>
            <a:off x="9650943" y="4110374"/>
            <a:ext cx="54341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sz="2200" dirty="0">
                <a:solidFill>
                  <a:srgbClr val="FFFFFF"/>
                </a:solidFill>
                <a:ea typeface="Microsoft YaHei"/>
                <a:cs typeface="Arial"/>
              </a:rPr>
              <a:t>4K</a:t>
            </a:r>
            <a:endParaRPr lang="zh-CN" sz="22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F534D3-8588-D9F9-5B52-3D55B02ACB7E}"/>
              </a:ext>
            </a:extLst>
          </p:cNvPr>
          <p:cNvSpPr txBox="1"/>
          <p:nvPr/>
        </p:nvSpPr>
        <p:spPr>
          <a:xfrm>
            <a:off x="6925179" y="1358805"/>
            <a:ext cx="138011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ea typeface="Microsoft YaHei"/>
                <a:cs typeface="Arial"/>
              </a:rPr>
              <a:t>Zoom</a:t>
            </a:r>
            <a:r>
              <a:rPr lang="zh-CN" altLang="en-US" sz="2400" dirty="0">
                <a:solidFill>
                  <a:srgbClr val="FFFFFF"/>
                </a:solidFill>
                <a:ea typeface="Microsoft YaHei"/>
                <a:cs typeface="Arial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ea typeface="Microsoft YaHei"/>
                <a:cs typeface="Arial"/>
              </a:rPr>
              <a:t>8x</a:t>
            </a:r>
            <a:endParaRPr lang="zh-CN" sz="2400" dirty="0">
              <a:solidFill>
                <a:srgbClr val="FFFFFF"/>
              </a:solidFill>
              <a:ea typeface="Microsoft YaHei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C3707A-B72A-C6F6-3867-88447329EDFC}"/>
              </a:ext>
            </a:extLst>
          </p:cNvPr>
          <p:cNvSpPr txBox="1"/>
          <p:nvPr/>
        </p:nvSpPr>
        <p:spPr>
          <a:xfrm>
            <a:off x="3093517" y="4501796"/>
            <a:ext cx="766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4K resolution better preserves </a:t>
            </a:r>
            <a:r>
              <a:rPr lang="en-US" altLang="zh-CN" sz="2400" dirty="0">
                <a:solidFill>
                  <a:srgbClr val="FDDD00"/>
                </a:solidFill>
              </a:rPr>
              <a:t>details</a:t>
            </a:r>
            <a:r>
              <a:rPr lang="en-US" altLang="zh-CN" sz="2400" dirty="0">
                <a:solidFill>
                  <a:schemeClr val="bg1"/>
                </a:solidFill>
              </a:rPr>
              <a:t> and </a:t>
            </a:r>
            <a:r>
              <a:rPr lang="en-US" altLang="zh-CN" sz="2400" dirty="0">
                <a:solidFill>
                  <a:srgbClr val="FDDD00"/>
                </a:solidFill>
              </a:rPr>
              <a:t>microstructure</a:t>
            </a:r>
          </a:p>
        </p:txBody>
      </p:sp>
      <p:sp>
        <p:nvSpPr>
          <p:cNvPr id="23" name="矩形 2">
            <a:extLst>
              <a:ext uri="{FF2B5EF4-FFF2-40B4-BE49-F238E27FC236}">
                <a16:creationId xmlns:a16="http://schemas.microsoft.com/office/drawing/2014/main" id="{C47836AD-C086-BE82-315E-D8A2F430A641}"/>
              </a:ext>
            </a:extLst>
          </p:cNvPr>
          <p:cNvSpPr/>
          <p:nvPr/>
        </p:nvSpPr>
        <p:spPr>
          <a:xfrm>
            <a:off x="23484" y="4904203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https://</a:t>
            </a:r>
            <a:r>
              <a:rPr lang="en-US" altLang="zh-CN" sz="800" i="1" dirty="0" err="1">
                <a:solidFill>
                  <a:schemeClr val="bg2"/>
                </a:solidFill>
              </a:rPr>
              <a:t>polyhaven.com</a:t>
            </a:r>
            <a:r>
              <a:rPr lang="en-US" altLang="zh-CN" sz="800" i="1" dirty="0">
                <a:solidFill>
                  <a:schemeClr val="bg2"/>
                </a:solidFill>
              </a:rPr>
              <a:t>/a/rusty_metal_04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7B6D6-7828-E529-631E-55E64014E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C586A6-7B88-3F17-1E38-D48A7B7AF2D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EEADDE-2677-982F-88A5-F0A8A2FE3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r>
              <a:rPr lang="zh-CN" altLang="en-US" dirty="0"/>
              <a:t> </a:t>
            </a:r>
            <a:r>
              <a:rPr lang="en-US" altLang="zh-CN" dirty="0"/>
              <a:t>- Traditional</a:t>
            </a:r>
            <a:r>
              <a:rPr lang="zh-CN" altLang="en-US" dirty="0"/>
              <a:t> </a:t>
            </a:r>
            <a:r>
              <a:rPr lang="en-US" altLang="zh-CN" dirty="0"/>
              <a:t>4K SVBRDF authoring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A1C85-EA3D-FE45-AEDE-BE7762B7B5FE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>
                <a:solidFill>
                  <a:srgbClr val="666666"/>
                </a:solidFill>
              </a:rPr>
              <a:t>4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332138C1-DB15-717B-1B5A-B6F6F56774CD}"/>
              </a:ext>
            </a:extLst>
          </p:cNvPr>
          <p:cNvSpPr/>
          <p:nvPr/>
        </p:nvSpPr>
        <p:spPr>
          <a:xfrm>
            <a:off x="0" y="4669971"/>
            <a:ext cx="7239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>
                <a:solidFill>
                  <a:schemeClr val="bg2"/>
                </a:solidFill>
              </a:rPr>
              <a:t>https://</a:t>
            </a:r>
            <a:r>
              <a:rPr lang="en-US" altLang="zh-CN" sz="800" i="1" dirty="0" err="1">
                <a:solidFill>
                  <a:schemeClr val="bg2"/>
                </a:solidFill>
              </a:rPr>
              <a:t>www.youtube.com</a:t>
            </a:r>
            <a:r>
              <a:rPr lang="en-US" altLang="zh-CN" sz="800" i="1" dirty="0">
                <a:solidFill>
                  <a:schemeClr val="bg2"/>
                </a:solidFill>
              </a:rPr>
              <a:t>/</a:t>
            </a:r>
            <a:r>
              <a:rPr lang="en-US" altLang="zh-CN" sz="800" i="1" dirty="0" err="1">
                <a:solidFill>
                  <a:schemeClr val="bg2"/>
                </a:solidFill>
              </a:rPr>
              <a:t>watch?v</a:t>
            </a:r>
            <a:r>
              <a:rPr lang="en-US" altLang="zh-CN" sz="800" i="1" dirty="0">
                <a:solidFill>
                  <a:schemeClr val="bg2"/>
                </a:solidFill>
              </a:rPr>
              <a:t>=uxxliJba8m0</a:t>
            </a:r>
          </a:p>
          <a:p>
            <a:r>
              <a:rPr lang="en-US" altLang="zh-CN" sz="800" i="1" dirty="0">
                <a:solidFill>
                  <a:schemeClr val="bg2"/>
                </a:solidFill>
              </a:rPr>
              <a:t>https://</a:t>
            </a:r>
            <a:r>
              <a:rPr lang="en-US" altLang="zh-CN" sz="800" i="1" dirty="0" err="1">
                <a:solidFill>
                  <a:schemeClr val="bg2"/>
                </a:solidFill>
              </a:rPr>
              <a:t>uts.thegnomonworkshop.com</a:t>
            </a:r>
            <a:r>
              <a:rPr lang="en-US" altLang="zh-CN" sz="800" i="1" dirty="0">
                <a:solidFill>
                  <a:schemeClr val="bg2"/>
                </a:solidFill>
              </a:rPr>
              <a:t>/learning-path-texturing-and-materials</a:t>
            </a:r>
          </a:p>
          <a:p>
            <a:r>
              <a:rPr lang="en-US" altLang="zh-CN" sz="800" i="1" dirty="0">
                <a:solidFill>
                  <a:schemeClr val="bg2"/>
                </a:solidFill>
              </a:rPr>
              <a:t>https://80.lv/articles/001agt-tutorial-skin-texturing-for-real-time-characters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9970A01-DD2D-F0C9-0122-F9A8626EBEFD}"/>
              </a:ext>
            </a:extLst>
          </p:cNvPr>
          <p:cNvSpPr txBox="1">
            <a:spLocks/>
          </p:cNvSpPr>
          <p:nvPr/>
        </p:nvSpPr>
        <p:spPr>
          <a:xfrm>
            <a:off x="1234282" y="4257374"/>
            <a:ext cx="9335711" cy="504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85729" indent="-285729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895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200061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227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393" indent="-285729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Authoring 4K SVBRDFs is time-consuming due to macro- and micro-scale details</a:t>
            </a:r>
          </a:p>
        </p:txBody>
      </p:sp>
      <p:pic>
        <p:nvPicPr>
          <p:cNvPr id="14" name="Image 73">
            <a:extLst>
              <a:ext uri="{FF2B5EF4-FFF2-40B4-BE49-F238E27FC236}">
                <a16:creationId xmlns:a16="http://schemas.microsoft.com/office/drawing/2014/main" id="{30DADB71-1FA4-FB96-65FC-08BA0E41B8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1693" y="1696070"/>
            <a:ext cx="2222953" cy="2218910"/>
          </a:xfrm>
          <a:prstGeom prst="rect">
            <a:avLst/>
          </a:prstGeom>
        </p:spPr>
      </p:pic>
      <p:sp>
        <p:nvSpPr>
          <p:cNvPr id="29" name="TextBox 34">
            <a:extLst>
              <a:ext uri="{FF2B5EF4-FFF2-40B4-BE49-F238E27FC236}">
                <a16:creationId xmlns:a16="http://schemas.microsoft.com/office/drawing/2014/main" id="{BFCAEBA5-F938-E2DD-F724-C5AA5F1D4A3A}"/>
              </a:ext>
            </a:extLst>
          </p:cNvPr>
          <p:cNvSpPr txBox="1"/>
          <p:nvPr/>
        </p:nvSpPr>
        <p:spPr>
          <a:xfrm>
            <a:off x="8320221" y="1367159"/>
            <a:ext cx="3005631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3.</a:t>
            </a:r>
            <a:r>
              <a:rPr lang="zh-CN" altLang="en-US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 </a:t>
            </a:r>
            <a:r>
              <a:rPr 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Detail Sculpting</a:t>
            </a:r>
            <a:r>
              <a:rPr lang="zh-CN" altLang="en-US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(micro.)</a:t>
            </a:r>
            <a:endParaRPr lang="zh-CN" sz="2000" dirty="0">
              <a:solidFill>
                <a:srgbClr val="FFFFFF"/>
              </a:solidFill>
              <a:latin typeface="Arial"/>
              <a:ea typeface="Microsoft YaHei"/>
              <a:cs typeface="Arial"/>
            </a:endParaRPr>
          </a:p>
        </p:txBody>
      </p:sp>
      <p:pic>
        <p:nvPicPr>
          <p:cNvPr id="35" name="Image 58">
            <a:extLst>
              <a:ext uri="{FF2B5EF4-FFF2-40B4-BE49-F238E27FC236}">
                <a16:creationId xmlns:a16="http://schemas.microsoft.com/office/drawing/2014/main" id="{20431B9D-CB4D-4EC0-D8B4-BF06005928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1050" y="1760667"/>
            <a:ext cx="2107119" cy="1283094"/>
          </a:xfrm>
          <a:prstGeom prst="rect">
            <a:avLst/>
          </a:prstGeom>
        </p:spPr>
      </p:pic>
      <p:pic>
        <p:nvPicPr>
          <p:cNvPr id="36" name="Image 59">
            <a:extLst>
              <a:ext uri="{FF2B5EF4-FFF2-40B4-BE49-F238E27FC236}">
                <a16:creationId xmlns:a16="http://schemas.microsoft.com/office/drawing/2014/main" id="{45732FC5-AA6E-77C5-A0AB-2585066D0B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8434" y="3121487"/>
            <a:ext cx="975743" cy="893824"/>
          </a:xfrm>
          <a:prstGeom prst="rect">
            <a:avLst/>
          </a:prstGeom>
        </p:spPr>
      </p:pic>
      <p:pic>
        <p:nvPicPr>
          <p:cNvPr id="37" name="Image 60">
            <a:extLst>
              <a:ext uri="{FF2B5EF4-FFF2-40B4-BE49-F238E27FC236}">
                <a16:creationId xmlns:a16="http://schemas.microsoft.com/office/drawing/2014/main" id="{90AF90C3-CCBD-BF23-7A79-479D5F970B6D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7096" y="3113550"/>
            <a:ext cx="978408" cy="893824"/>
          </a:xfrm>
          <a:prstGeom prst="rect">
            <a:avLst/>
          </a:prstGeom>
        </p:spPr>
      </p:pic>
      <p:sp>
        <p:nvSpPr>
          <p:cNvPr id="38" name="TextBox 34">
            <a:extLst>
              <a:ext uri="{FF2B5EF4-FFF2-40B4-BE49-F238E27FC236}">
                <a16:creationId xmlns:a16="http://schemas.microsoft.com/office/drawing/2014/main" id="{5D325698-2D81-4619-740A-457901BF1882}"/>
              </a:ext>
            </a:extLst>
          </p:cNvPr>
          <p:cNvSpPr txBox="1"/>
          <p:nvPr/>
        </p:nvSpPr>
        <p:spPr>
          <a:xfrm>
            <a:off x="1037802" y="1367159"/>
            <a:ext cx="2722155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1.</a:t>
            </a:r>
            <a:r>
              <a:rPr lang="zh-CN" altLang="en-US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Reference &amp; Analysis</a:t>
            </a:r>
            <a:endParaRPr lang="zh-CN" sz="2000" dirty="0">
              <a:solidFill>
                <a:srgbClr val="FFFFFF"/>
              </a:solidFill>
              <a:latin typeface="Arial"/>
              <a:ea typeface="Microsoft YaHei"/>
              <a:cs typeface="Arial"/>
            </a:endParaRPr>
          </a:p>
        </p:txBody>
      </p:sp>
      <p:sp>
        <p:nvSpPr>
          <p:cNvPr id="48" name="TextBox 34">
            <a:extLst>
              <a:ext uri="{FF2B5EF4-FFF2-40B4-BE49-F238E27FC236}">
                <a16:creationId xmlns:a16="http://schemas.microsoft.com/office/drawing/2014/main" id="{52136491-B1DE-146C-B50E-B788C0244946}"/>
              </a:ext>
            </a:extLst>
          </p:cNvPr>
          <p:cNvSpPr txBox="1"/>
          <p:nvPr/>
        </p:nvSpPr>
        <p:spPr>
          <a:xfrm>
            <a:off x="4456070" y="1367159"/>
            <a:ext cx="2931893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2.</a:t>
            </a:r>
            <a:r>
              <a:rPr lang="zh-CN" altLang="en-US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Base</a:t>
            </a:r>
            <a:r>
              <a:rPr lang="zh-CN" altLang="en-US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Creation</a:t>
            </a:r>
            <a:r>
              <a:rPr lang="zh-CN" altLang="en-US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(macro.)</a:t>
            </a:r>
            <a:endParaRPr lang="zh-CN" sz="2000" dirty="0">
              <a:solidFill>
                <a:srgbClr val="FFFFFF"/>
              </a:solidFill>
              <a:latin typeface="Arial"/>
              <a:ea typeface="Microsoft YaHei"/>
              <a:cs typeface="Arial"/>
            </a:endParaRPr>
          </a:p>
        </p:txBody>
      </p:sp>
      <p:pic>
        <p:nvPicPr>
          <p:cNvPr id="76" name="Image 88">
            <a:extLst>
              <a:ext uri="{FF2B5EF4-FFF2-40B4-BE49-F238E27FC236}">
                <a16:creationId xmlns:a16="http://schemas.microsoft.com/office/drawing/2014/main" id="{9C854C1A-E14D-86D6-314A-652976DF3E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0155" y="1854752"/>
            <a:ext cx="971550" cy="971550"/>
          </a:xfrm>
          <a:prstGeom prst="rect">
            <a:avLst/>
          </a:prstGeom>
        </p:spPr>
      </p:pic>
      <p:pic>
        <p:nvPicPr>
          <p:cNvPr id="77" name="Image 90">
            <a:extLst>
              <a:ext uri="{FF2B5EF4-FFF2-40B4-BE49-F238E27FC236}">
                <a16:creationId xmlns:a16="http://schemas.microsoft.com/office/drawing/2014/main" id="{1DD457E3-B24B-21A5-C2E3-7B931D130B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3082" y="1838423"/>
            <a:ext cx="971550" cy="971550"/>
          </a:xfrm>
          <a:prstGeom prst="rect">
            <a:avLst/>
          </a:prstGeom>
        </p:spPr>
      </p:pic>
      <p:pic>
        <p:nvPicPr>
          <p:cNvPr id="78" name="Image 92">
            <a:extLst>
              <a:ext uri="{FF2B5EF4-FFF2-40B4-BE49-F238E27FC236}">
                <a16:creationId xmlns:a16="http://schemas.microsoft.com/office/drawing/2014/main" id="{C16DA89E-9970-4641-1A8F-C9C81A769D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0155" y="2910666"/>
            <a:ext cx="971550" cy="971550"/>
          </a:xfrm>
          <a:prstGeom prst="rect">
            <a:avLst/>
          </a:prstGeom>
        </p:spPr>
      </p:pic>
      <p:pic>
        <p:nvPicPr>
          <p:cNvPr id="79" name="Image 94">
            <a:extLst>
              <a:ext uri="{FF2B5EF4-FFF2-40B4-BE49-F238E27FC236}">
                <a16:creationId xmlns:a16="http://schemas.microsoft.com/office/drawing/2014/main" id="{09F07C6C-C55D-2FD8-2DBA-8BBFE0319BD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3082" y="2910666"/>
            <a:ext cx="971550" cy="97155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135B1E6-CB37-6785-55E7-02F942D3224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50465" y="2497571"/>
            <a:ext cx="1068409" cy="937168"/>
          </a:xfrm>
          <a:prstGeom prst="rect">
            <a:avLst/>
          </a:prstGeom>
        </p:spPr>
      </p:pic>
      <p:sp>
        <p:nvSpPr>
          <p:cNvPr id="81" name="Freeform 12">
            <a:extLst>
              <a:ext uri="{FF2B5EF4-FFF2-40B4-BE49-F238E27FC236}">
                <a16:creationId xmlns:a16="http://schemas.microsoft.com/office/drawing/2014/main" id="{DC48BBC1-9AC4-B45F-5E85-6CCA45C4C285}"/>
              </a:ext>
            </a:extLst>
          </p:cNvPr>
          <p:cNvSpPr/>
          <p:nvPr/>
        </p:nvSpPr>
        <p:spPr>
          <a:xfrm>
            <a:off x="3955514" y="2692652"/>
            <a:ext cx="321615" cy="500290"/>
          </a:xfrm>
          <a:custGeom>
            <a:avLst/>
            <a:gdLst/>
            <a:ahLst/>
            <a:cxnLst/>
            <a:rect l="l" t="t" r="r" b="b"/>
            <a:pathLst>
              <a:path w="171450" h="266700">
                <a:moveTo>
                  <a:pt x="0" y="0"/>
                </a:moveTo>
                <a:lnTo>
                  <a:pt x="171450" y="133350"/>
                </a:lnTo>
                <a:lnTo>
                  <a:pt x="0" y="266700"/>
                </a:lnTo>
                <a:lnTo>
                  <a:pt x="0" y="190500"/>
                </a:lnTo>
                <a:lnTo>
                  <a:pt x="76200" y="133350"/>
                </a:lnTo>
                <a:lnTo>
                  <a:pt x="0" y="76200"/>
                </a:lnTo>
                <a:close/>
              </a:path>
            </a:pathLst>
          </a:custGeom>
          <a:solidFill>
            <a:srgbClr val="FFB347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86DE5-76A5-B3FC-1479-788E2A86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E7E184-F56C-B73E-F79C-B620F5169C4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6DC280-C85A-7950-6F4F-E22C180B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</a:t>
            </a:r>
            <a:r>
              <a:rPr lang="zh-CN" altLang="en-US" dirty="0"/>
              <a:t> </a:t>
            </a:r>
            <a:r>
              <a:rPr lang="en-US" dirty="0"/>
              <a:t>work</a:t>
            </a:r>
            <a:r>
              <a:rPr lang="zh-CN" altLang="en-US" dirty="0"/>
              <a:t> </a:t>
            </a:r>
            <a:r>
              <a:rPr lang="en-US" dirty="0"/>
              <a:t>-</a:t>
            </a:r>
            <a:r>
              <a:rPr lang="zh-CN" altLang="en-US" dirty="0"/>
              <a:t> </a:t>
            </a:r>
            <a:r>
              <a:rPr lang="en-US" dirty="0"/>
              <a:t>SVBRDF</a:t>
            </a:r>
            <a:r>
              <a:rPr lang="zh-CN" altLang="en-US" dirty="0"/>
              <a:t> </a:t>
            </a:r>
            <a:r>
              <a:rPr lang="en-US" dirty="0"/>
              <a:t>Generation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7" name="文本框 279">
            <a:extLst>
              <a:ext uri="{FF2B5EF4-FFF2-40B4-BE49-F238E27FC236}">
                <a16:creationId xmlns:a16="http://schemas.microsoft.com/office/drawing/2014/main" id="{14F9B855-0323-4053-0372-5EB369DBED18}"/>
              </a:ext>
            </a:extLst>
          </p:cNvPr>
          <p:cNvSpPr txBox="1"/>
          <p:nvPr/>
        </p:nvSpPr>
        <p:spPr>
          <a:xfrm>
            <a:off x="1796702" y="2064012"/>
            <a:ext cx="2304404" cy="7857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Text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Input:</a:t>
            </a:r>
          </a:p>
          <a:p>
            <a:r>
              <a:rPr lang="en-US" altLang="zh-CN" sz="2000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“Material</a:t>
            </a:r>
            <a:r>
              <a:rPr lang="zh-CN" altLang="en-US" sz="2000" b="1" i="1" dirty="0">
                <a:solidFill>
                  <a:schemeClr val="bg1"/>
                </a:solidFill>
                <a:latin typeface="Linux Libertine O Semibold" panose="02000503000000000000" pitchFamily="2" charset="0"/>
                <a:cs typeface="Linux Libertine O Semibold" panose="02000503000000000000" pitchFamily="2" charset="0"/>
              </a:rPr>
              <a:t> </a:t>
            </a:r>
            <a:r>
              <a:rPr lang="en-US" altLang="zh-CN" sz="2000" b="1" i="1" dirty="0">
                <a:solidFill>
                  <a:schemeClr val="bg1"/>
                </a:solidFill>
                <a:latin typeface="Linux Libertine O Semibold" panose="02000503000000000000" pitchFamily="2" charset="0"/>
                <a:ea typeface="Linux Libertine O Semibold" panose="02000503000000000000" pitchFamily="2" charset="0"/>
                <a:cs typeface="Linux Libertine O Semibold" panose="02000503000000000000" pitchFamily="2" charset="0"/>
              </a:rPr>
              <a:t>prompt”</a:t>
            </a:r>
            <a:endParaRPr lang="en-US" sz="2000" b="1" i="1" dirty="0">
              <a:solidFill>
                <a:schemeClr val="bg1"/>
              </a:solidFill>
              <a:latin typeface="Linux Libertine O Semibold" panose="02000503000000000000" pitchFamily="2" charset="0"/>
              <a:ea typeface="Linux Libertine O Semibold" panose="02000503000000000000" pitchFamily="2" charset="0"/>
              <a:cs typeface="Linux Libertine O Semibold" panose="02000503000000000000" pitchFamily="2" charset="0"/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A group of round objects&#10;&#10;AI-generated content may be incorrect.">
            <a:extLst>
              <a:ext uri="{FF2B5EF4-FFF2-40B4-BE49-F238E27FC236}">
                <a16:creationId xmlns:a16="http://schemas.microsoft.com/office/drawing/2014/main" id="{2251D259-D0D1-AEF8-898E-B8DE4EF6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990" y="1323579"/>
            <a:ext cx="2246400" cy="2291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B3B35-693B-88A6-EDC2-F6C18F7EC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987" y="1589130"/>
            <a:ext cx="1995121" cy="1778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D96ED3-38CD-9E31-C6EB-F89DBB965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821" y="2006533"/>
            <a:ext cx="810725" cy="783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19D1B3-8A95-3C3A-8D98-504D3DB7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106" y="2066639"/>
            <a:ext cx="810725" cy="7830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FAADD-94D1-1356-0E91-3D243FB9BD0D}"/>
              </a:ext>
            </a:extLst>
          </p:cNvPr>
          <p:cNvSpPr txBox="1"/>
          <p:nvPr/>
        </p:nvSpPr>
        <p:spPr>
          <a:xfrm>
            <a:off x="2565557" y="3909473"/>
            <a:ext cx="7666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Generative models enable SVBRDF generation from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D38A4-643D-6C44-AAA7-1C3BE1D31149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sz="1400">
                <a:solidFill>
                  <a:srgbClr val="6666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29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C24B-A157-AF75-2E1B-B8B97AC5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91DA8F-6CB3-D314-9914-9C13347F01D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BA9652-D4F9-1454-2617-99B123629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Related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SVBRDF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   </a:t>
            </a:r>
            <a:endParaRPr lang="en-US" dirty="0"/>
          </a:p>
        </p:txBody>
      </p:sp>
      <p:pic>
        <p:nvPicPr>
          <p:cNvPr id="10" name="Picture 9" descr="A room with a desk and chair&#10;&#10;AI-generated content may be incorrect.">
            <a:extLst>
              <a:ext uri="{FF2B5EF4-FFF2-40B4-BE49-F238E27FC236}">
                <a16:creationId xmlns:a16="http://schemas.microsoft.com/office/drawing/2014/main" id="{1C3CFC73-8FF3-6ACE-D4FD-C4D4DF64A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92" y="1437197"/>
            <a:ext cx="2553122" cy="1694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8155DB-6750-6E59-CDE4-A77A806014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650" y="1455788"/>
            <a:ext cx="2226654" cy="1694449"/>
          </a:xfrm>
          <a:prstGeom prst="rect">
            <a:avLst/>
          </a:prstGeom>
        </p:spPr>
      </p:pic>
      <p:sp>
        <p:nvSpPr>
          <p:cNvPr id="12" name="文本占位符 13">
            <a:extLst>
              <a:ext uri="{FF2B5EF4-FFF2-40B4-BE49-F238E27FC236}">
                <a16:creationId xmlns:a16="http://schemas.microsoft.com/office/drawing/2014/main" id="{BF8133C3-4C82-5847-CF33-A714D481EC90}"/>
              </a:ext>
            </a:extLst>
          </p:cNvPr>
          <p:cNvSpPr txBox="1">
            <a:spLocks/>
          </p:cNvSpPr>
          <p:nvPr/>
        </p:nvSpPr>
        <p:spPr>
          <a:xfrm>
            <a:off x="0" y="3248607"/>
            <a:ext cx="4372800" cy="721425"/>
          </a:xfrm>
          <a:prstGeom prst="rect">
            <a:avLst/>
          </a:prstGeom>
        </p:spPr>
        <p:txBody>
          <a:bodyPr/>
          <a:lstStyle>
            <a:lvl1pPr marL="228583" indent="-228583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49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8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err="1">
                <a:solidFill>
                  <a:schemeClr val="bg1"/>
                </a:solidFill>
              </a:rPr>
              <a:t>MatFuse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Vecchio et al. [2024]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文本占位符 13">
            <a:extLst>
              <a:ext uri="{FF2B5EF4-FFF2-40B4-BE49-F238E27FC236}">
                <a16:creationId xmlns:a16="http://schemas.microsoft.com/office/drawing/2014/main" id="{FA656C3C-6D10-DDE8-A75D-56E33C7137A5}"/>
              </a:ext>
            </a:extLst>
          </p:cNvPr>
          <p:cNvSpPr txBox="1">
            <a:spLocks/>
          </p:cNvSpPr>
          <p:nvPr/>
        </p:nvSpPr>
        <p:spPr>
          <a:xfrm>
            <a:off x="3694176" y="3248607"/>
            <a:ext cx="4372800" cy="721425"/>
          </a:xfrm>
          <a:prstGeom prst="rect">
            <a:avLst/>
          </a:prstGeom>
        </p:spPr>
        <p:txBody>
          <a:bodyPr/>
          <a:lstStyle>
            <a:lvl1pPr marL="228583" indent="-228583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49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8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err="1">
                <a:solidFill>
                  <a:schemeClr val="bg1"/>
                </a:solidFill>
              </a:rPr>
              <a:t>ReflectanceFusion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Xue et al. [2024]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D7DB76-C200-A8C2-1D2E-35D3AED43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426" y="1501798"/>
            <a:ext cx="2173130" cy="1629848"/>
          </a:xfrm>
          <a:prstGeom prst="rect">
            <a:avLst/>
          </a:prstGeom>
        </p:spPr>
      </p:pic>
      <p:sp>
        <p:nvSpPr>
          <p:cNvPr id="16" name="文本占位符 13">
            <a:extLst>
              <a:ext uri="{FF2B5EF4-FFF2-40B4-BE49-F238E27FC236}">
                <a16:creationId xmlns:a16="http://schemas.microsoft.com/office/drawing/2014/main" id="{C13C9FFF-4E61-1A85-0296-683CB1445204}"/>
              </a:ext>
            </a:extLst>
          </p:cNvPr>
          <p:cNvSpPr txBox="1">
            <a:spLocks/>
          </p:cNvSpPr>
          <p:nvPr/>
        </p:nvSpPr>
        <p:spPr>
          <a:xfrm>
            <a:off x="3555914" y="3939432"/>
            <a:ext cx="4372800" cy="721425"/>
          </a:xfrm>
          <a:prstGeom prst="rect">
            <a:avLst/>
          </a:prstGeom>
        </p:spPr>
        <p:txBody>
          <a:bodyPr/>
          <a:lstStyle>
            <a:lvl1pPr marL="228583" indent="-228583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49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8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文本占位符 13">
            <a:extLst>
              <a:ext uri="{FF2B5EF4-FFF2-40B4-BE49-F238E27FC236}">
                <a16:creationId xmlns:a16="http://schemas.microsoft.com/office/drawing/2014/main" id="{6112C93D-E475-2B6A-71D9-946DD69EB835}"/>
              </a:ext>
            </a:extLst>
          </p:cNvPr>
          <p:cNvSpPr txBox="1">
            <a:spLocks/>
          </p:cNvSpPr>
          <p:nvPr/>
        </p:nvSpPr>
        <p:spPr>
          <a:xfrm>
            <a:off x="7626591" y="3249034"/>
            <a:ext cx="4372800" cy="721425"/>
          </a:xfrm>
          <a:prstGeom prst="rect">
            <a:avLst/>
          </a:prstGeom>
        </p:spPr>
        <p:txBody>
          <a:bodyPr/>
          <a:lstStyle>
            <a:lvl1pPr marL="228583" indent="-228583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49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8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err="1">
                <a:solidFill>
                  <a:schemeClr val="bg1"/>
                </a:solidFill>
              </a:rPr>
              <a:t>MaterialPicker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Ma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et al. [2025]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矩形 2">
            <a:extLst>
              <a:ext uri="{FF2B5EF4-FFF2-40B4-BE49-F238E27FC236}">
                <a16:creationId xmlns:a16="http://schemas.microsoft.com/office/drawing/2014/main" id="{5D437C25-6ECD-8D48-D13A-4154696DAF5C}"/>
              </a:ext>
            </a:extLst>
          </p:cNvPr>
          <p:cNvSpPr/>
          <p:nvPr/>
        </p:nvSpPr>
        <p:spPr>
          <a:xfrm>
            <a:off x="0" y="4700118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MatFuse</a:t>
            </a:r>
            <a:r>
              <a:rPr lang="en-US" altLang="zh-CN" sz="800" i="1" dirty="0">
                <a:solidFill>
                  <a:schemeClr val="bg2"/>
                </a:solidFill>
              </a:rPr>
              <a:t>: Controllable Material Generation with Diffusion Models,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Vecchio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2024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22" name="矩形 2">
            <a:extLst>
              <a:ext uri="{FF2B5EF4-FFF2-40B4-BE49-F238E27FC236}">
                <a16:creationId xmlns:a16="http://schemas.microsoft.com/office/drawing/2014/main" id="{86AFB409-1A40-D2C8-D4B6-D7C414B840EB}"/>
              </a:ext>
            </a:extLst>
          </p:cNvPr>
          <p:cNvSpPr/>
          <p:nvPr/>
        </p:nvSpPr>
        <p:spPr>
          <a:xfrm>
            <a:off x="0" y="4814149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ReflectanceFusion</a:t>
            </a:r>
            <a:r>
              <a:rPr lang="en-US" altLang="zh-CN" sz="800" i="1" dirty="0">
                <a:solidFill>
                  <a:schemeClr val="bg2"/>
                </a:solidFill>
              </a:rPr>
              <a:t>-Diffusion-based-text-to-SVBRDF-Generation,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Xue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2024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23" name="矩形 2">
            <a:extLst>
              <a:ext uri="{FF2B5EF4-FFF2-40B4-BE49-F238E27FC236}">
                <a16:creationId xmlns:a16="http://schemas.microsoft.com/office/drawing/2014/main" id="{E8FE5636-951C-1057-3259-D630E5BE8636}"/>
              </a:ext>
            </a:extLst>
          </p:cNvPr>
          <p:cNvSpPr/>
          <p:nvPr/>
        </p:nvSpPr>
        <p:spPr>
          <a:xfrm>
            <a:off x="0" y="4928180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MaterialPicker</a:t>
            </a:r>
            <a:r>
              <a:rPr lang="en-US" altLang="zh-CN" sz="800" i="1" dirty="0">
                <a:solidFill>
                  <a:schemeClr val="bg2"/>
                </a:solidFill>
              </a:rPr>
              <a:t>: Multi-Modal </a:t>
            </a:r>
            <a:r>
              <a:rPr lang="en-US" altLang="zh-CN" sz="800" i="1" dirty="0" err="1">
                <a:solidFill>
                  <a:schemeClr val="bg2"/>
                </a:solidFill>
              </a:rPr>
              <a:t>DiT</a:t>
            </a:r>
            <a:r>
              <a:rPr lang="en-US" altLang="zh-CN" sz="800" i="1" dirty="0">
                <a:solidFill>
                  <a:schemeClr val="bg2"/>
                </a:solidFill>
              </a:rPr>
              <a:t>-Based Material Generation,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Ma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2025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84D46-C741-8A48-9C8F-B7AF7FEFFD8A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6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42D32-8385-2188-9359-D0257ADD76FE}"/>
              </a:ext>
            </a:extLst>
          </p:cNvPr>
          <p:cNvSpPr txBox="1"/>
          <p:nvPr/>
        </p:nvSpPr>
        <p:spPr>
          <a:xfrm>
            <a:off x="1348200" y="4175863"/>
            <a:ext cx="1000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Existing methods primarily target low-resolution materials (typically </a:t>
            </a:r>
            <a:r>
              <a:rPr lang="en-US" sz="2400" dirty="0">
                <a:solidFill>
                  <a:srgbClr val="FCDD03"/>
                </a:solidFill>
              </a:rPr>
              <a:t>512×512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038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9A6B-0D5B-8BDF-79D8-78C023A12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B1C0CA-9911-E4E8-B824-5E8E3CAA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Related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4K</a:t>
            </a:r>
            <a:r>
              <a:rPr lang="zh-CN" altLang="en-US" dirty="0"/>
              <a:t> </a:t>
            </a:r>
            <a:r>
              <a:rPr lang="en-US" altLang="zh-CN" dirty="0"/>
              <a:t>SVBRDF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  </a:t>
            </a:r>
            <a:endParaRPr lang="en-US" dirty="0"/>
          </a:p>
        </p:txBody>
      </p:sp>
      <p:sp>
        <p:nvSpPr>
          <p:cNvPr id="12" name="文本占位符 13">
            <a:extLst>
              <a:ext uri="{FF2B5EF4-FFF2-40B4-BE49-F238E27FC236}">
                <a16:creationId xmlns:a16="http://schemas.microsoft.com/office/drawing/2014/main" id="{E82EE606-7937-BE8E-5280-6EC540010BF8}"/>
              </a:ext>
            </a:extLst>
          </p:cNvPr>
          <p:cNvSpPr txBox="1">
            <a:spLocks/>
          </p:cNvSpPr>
          <p:nvPr/>
        </p:nvSpPr>
        <p:spPr>
          <a:xfrm>
            <a:off x="1369514" y="3461759"/>
            <a:ext cx="4372800" cy="721425"/>
          </a:xfrm>
          <a:prstGeom prst="rect">
            <a:avLst/>
          </a:prstGeom>
        </p:spPr>
        <p:txBody>
          <a:bodyPr/>
          <a:lstStyle>
            <a:lvl1pPr marL="228583" indent="-228583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49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8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err="1">
                <a:solidFill>
                  <a:schemeClr val="bg1"/>
                </a:solidFill>
              </a:rPr>
              <a:t>MatGen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Vecchio et al. [2024]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文本占位符 13">
            <a:extLst>
              <a:ext uri="{FF2B5EF4-FFF2-40B4-BE49-F238E27FC236}">
                <a16:creationId xmlns:a16="http://schemas.microsoft.com/office/drawing/2014/main" id="{A710A63E-33C8-F403-F5C7-217DC54E12F6}"/>
              </a:ext>
            </a:extLst>
          </p:cNvPr>
          <p:cNvSpPr txBox="1">
            <a:spLocks/>
          </p:cNvSpPr>
          <p:nvPr/>
        </p:nvSpPr>
        <p:spPr>
          <a:xfrm>
            <a:off x="3555914" y="3939432"/>
            <a:ext cx="4372800" cy="721425"/>
          </a:xfrm>
          <a:prstGeom prst="rect">
            <a:avLst/>
          </a:prstGeom>
        </p:spPr>
        <p:txBody>
          <a:bodyPr/>
          <a:lstStyle>
            <a:lvl1pPr marL="228583" indent="-228583" algn="l" defTabSz="914332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49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5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8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1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7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4" indent="-228583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 descr="ControlMat: Controlled Generative Approach to Material Capture">
            <a:extLst>
              <a:ext uri="{FF2B5EF4-FFF2-40B4-BE49-F238E27FC236}">
                <a16:creationId xmlns:a16="http://schemas.microsoft.com/office/drawing/2014/main" id="{A86D1284-3B23-DDF9-8F18-B2CFFCAC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15" y="1534544"/>
            <a:ext cx="3216398" cy="1810255"/>
          </a:xfrm>
          <a:prstGeom prst="rect">
            <a:avLst/>
          </a:pr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7079D692-37CE-C58C-A722-92B88EBDA1C0}"/>
              </a:ext>
            </a:extLst>
          </p:cNvPr>
          <p:cNvSpPr/>
          <p:nvPr/>
        </p:nvSpPr>
        <p:spPr>
          <a:xfrm>
            <a:off x="0" y="4930616"/>
            <a:ext cx="7239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i="1" dirty="0" err="1">
                <a:solidFill>
                  <a:schemeClr val="bg2"/>
                </a:solidFill>
              </a:rPr>
              <a:t>ControlMat</a:t>
            </a:r>
            <a:r>
              <a:rPr lang="en-US" altLang="zh-CN" sz="800" i="1" dirty="0">
                <a:solidFill>
                  <a:schemeClr val="bg2"/>
                </a:solidFill>
              </a:rPr>
              <a:t>: Controlled Generative Approach to Material Capture,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Vecchio</a:t>
            </a:r>
            <a:r>
              <a:rPr lang="zh-CN" altLang="en-US" sz="800" i="1" dirty="0">
                <a:solidFill>
                  <a:schemeClr val="bg2"/>
                </a:solidFill>
              </a:rPr>
              <a:t> </a:t>
            </a:r>
            <a:r>
              <a:rPr lang="en-US" altLang="zh-CN" sz="800" i="1" dirty="0">
                <a:solidFill>
                  <a:schemeClr val="bg2"/>
                </a:solidFill>
              </a:rPr>
              <a:t>et al. 2024</a:t>
            </a:r>
            <a:endParaRPr lang="zh-CN" altLang="en-US" sz="800" i="1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D4A60-6B15-B940-04FA-C957C407E9D4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7</a:t>
            </a:r>
            <a:endParaRPr lang="en-US" sz="1400" dirty="0">
              <a:solidFill>
                <a:srgbClr val="666666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031B4C-6544-B272-958A-649FB62903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F5BCA-854A-337D-0BFA-565A2AA44428}"/>
              </a:ext>
            </a:extLst>
          </p:cNvPr>
          <p:cNvSpPr txBox="1"/>
          <p:nvPr/>
        </p:nvSpPr>
        <p:spPr>
          <a:xfrm>
            <a:off x="5674883" y="1865028"/>
            <a:ext cx="5678917" cy="183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</a:rPr>
              <a:t>Multi-stage cascaded </a:t>
            </a:r>
            <a:r>
              <a:rPr lang="en-US" altLang="zh-CN" sz="2400" dirty="0" err="1">
                <a:solidFill>
                  <a:schemeClr val="bg1"/>
                </a:solidFill>
              </a:rPr>
              <a:t>upsampling</a:t>
            </a:r>
            <a:r>
              <a:rPr lang="en-US" altLang="zh-CN" sz="2400" dirty="0">
                <a:solidFill>
                  <a:schemeClr val="bg1"/>
                </a:solidFill>
              </a:rPr>
              <a:t> suffers from low efficiency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</a:rPr>
              <a:t>Limited material training data restricts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32839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09318-F146-BC45-18D5-B7649E0FA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C5EC51-F54B-A3FA-B32E-88B33926D18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25B5F-C7AB-46B3-87F0-8545758A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Resolution </a:t>
            </a:r>
            <a:r>
              <a:rPr lang="en-US" altLang="zh-CN" dirty="0" err="1"/>
              <a:t>v.s</a:t>
            </a:r>
            <a:r>
              <a:rPr lang="en-US" altLang="zh-CN" dirty="0"/>
              <a:t>. Speed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ADD73-D0A2-A345-8BE6-717A10A6EF7A}"/>
              </a:ext>
            </a:extLst>
          </p:cNvPr>
          <p:cNvSpPr txBox="1"/>
          <p:nvPr/>
        </p:nvSpPr>
        <p:spPr>
          <a:xfrm>
            <a:off x="11430000" y="4699000"/>
            <a:ext cx="508000" cy="3048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l"/>
            <a:r>
              <a:rPr lang="en-US" altLang="zh-CN" sz="1400" dirty="0">
                <a:solidFill>
                  <a:srgbClr val="666666"/>
                </a:solidFill>
              </a:rPr>
              <a:t>8</a:t>
            </a:r>
            <a:endParaRPr lang="en-US" sz="1400" dirty="0">
              <a:solidFill>
                <a:srgbClr val="666666"/>
              </a:solidFill>
            </a:endParaRPr>
          </a:p>
        </p:txBody>
      </p:sp>
      <p:grpSp>
        <p:nvGrpSpPr>
          <p:cNvPr id="47" name="Group 12">
            <a:extLst>
              <a:ext uri="{FF2B5EF4-FFF2-40B4-BE49-F238E27FC236}">
                <a16:creationId xmlns:a16="http://schemas.microsoft.com/office/drawing/2014/main" id="{636E0D6D-F9AC-E186-F97C-6374CC038CE5}"/>
              </a:ext>
            </a:extLst>
          </p:cNvPr>
          <p:cNvGrpSpPr/>
          <p:nvPr/>
        </p:nvGrpSpPr>
        <p:grpSpPr>
          <a:xfrm>
            <a:off x="1420498" y="1379044"/>
            <a:ext cx="9446583" cy="3178961"/>
            <a:chOff x="2124075" y="590550"/>
            <a:chExt cx="16144875" cy="6715125"/>
          </a:xfrm>
        </p:grpSpPr>
        <p:sp>
          <p:nvSpPr>
            <p:cNvPr id="48" name="Line 8">
              <a:extLst>
                <a:ext uri="{FF2B5EF4-FFF2-40B4-BE49-F238E27FC236}">
                  <a16:creationId xmlns:a16="http://schemas.microsoft.com/office/drawing/2014/main" id="{BA70493A-2BE5-59ED-C4AD-A4F727A3737A}"/>
                </a:ext>
              </a:extLst>
            </p:cNvPr>
            <p:cNvSpPr/>
            <p:nvPr/>
          </p:nvSpPr>
          <p:spPr>
            <a:xfrm>
              <a:off x="2190751" y="666750"/>
              <a:ext cx="9524" cy="6572250"/>
            </a:xfrm>
            <a:custGeom>
              <a:avLst/>
              <a:gdLst/>
              <a:ahLst/>
              <a:cxnLst/>
              <a:rect l="l" t="t" r="r" b="b"/>
              <a:pathLst>
                <a:path w="9525" h="6572250">
                  <a:moveTo>
                    <a:pt x="0" y="0"/>
                  </a:moveTo>
                  <a:lnTo>
                    <a:pt x="0" y="6572250"/>
                  </a:lnTo>
                </a:path>
              </a:pathLst>
            </a:custGeom>
            <a:noFill/>
            <a:ln w="19050">
              <a:solidFill>
                <a:srgbClr val="BBBBBB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6A80AC87-49FB-BE36-A298-114317B554A5}"/>
                </a:ext>
              </a:extLst>
            </p:cNvPr>
            <p:cNvSpPr/>
            <p:nvPr/>
          </p:nvSpPr>
          <p:spPr>
            <a:xfrm>
              <a:off x="2124075" y="590550"/>
              <a:ext cx="133350" cy="123825"/>
            </a:xfrm>
            <a:custGeom>
              <a:avLst/>
              <a:gdLst/>
              <a:ahLst/>
              <a:cxnLst/>
              <a:rect l="l" t="t" r="r" b="b"/>
              <a:pathLst>
                <a:path w="133350" h="123825">
                  <a:moveTo>
                    <a:pt x="0" y="123825"/>
                  </a:moveTo>
                  <a:lnTo>
                    <a:pt x="66675" y="0"/>
                  </a:lnTo>
                  <a:lnTo>
                    <a:pt x="133350" y="123825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0">
              <a:extLst>
                <a:ext uri="{FF2B5EF4-FFF2-40B4-BE49-F238E27FC236}">
                  <a16:creationId xmlns:a16="http://schemas.microsoft.com/office/drawing/2014/main" id="{791BEE4F-ADE6-C6DE-059C-466E9B1DF288}"/>
                </a:ext>
              </a:extLst>
            </p:cNvPr>
            <p:cNvSpPr/>
            <p:nvPr/>
          </p:nvSpPr>
          <p:spPr>
            <a:xfrm>
              <a:off x="2190750" y="7239000"/>
              <a:ext cx="16002000" cy="9525"/>
            </a:xfrm>
            <a:custGeom>
              <a:avLst/>
              <a:gdLst/>
              <a:ahLst/>
              <a:cxnLst/>
              <a:rect l="l" t="t" r="r" b="b"/>
              <a:pathLst>
                <a:path w="16002000" h="9525">
                  <a:moveTo>
                    <a:pt x="0" y="0"/>
                  </a:moveTo>
                  <a:lnTo>
                    <a:pt x="16002000" y="0"/>
                  </a:lnTo>
                </a:path>
              </a:pathLst>
            </a:custGeom>
            <a:noFill/>
            <a:ln w="19050">
              <a:solidFill>
                <a:srgbClr val="BBBBB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75351EAD-1A1C-D65B-2487-18262101E1DA}"/>
                </a:ext>
              </a:extLst>
            </p:cNvPr>
            <p:cNvSpPr/>
            <p:nvPr/>
          </p:nvSpPr>
          <p:spPr>
            <a:xfrm>
              <a:off x="18145125" y="7172325"/>
              <a:ext cx="123825" cy="133350"/>
            </a:xfrm>
            <a:custGeom>
              <a:avLst/>
              <a:gdLst/>
              <a:ahLst/>
              <a:cxnLst/>
              <a:rect l="l" t="t" r="r" b="b"/>
              <a:pathLst>
                <a:path w="123825" h="133350">
                  <a:moveTo>
                    <a:pt x="0" y="0"/>
                  </a:moveTo>
                  <a:lnTo>
                    <a:pt x="123825" y="66675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13">
            <a:extLst>
              <a:ext uri="{FF2B5EF4-FFF2-40B4-BE49-F238E27FC236}">
                <a16:creationId xmlns:a16="http://schemas.microsoft.com/office/drawing/2014/main" id="{C0614C58-4C2E-8333-C55C-BFE14D4CF006}"/>
              </a:ext>
            </a:extLst>
          </p:cNvPr>
          <p:cNvSpPr txBox="1"/>
          <p:nvPr/>
        </p:nvSpPr>
        <p:spPr>
          <a:xfrm>
            <a:off x="983614" y="1860728"/>
            <a:ext cx="41680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r"/>
            <a:r>
              <a:rPr lang="zh-CN" dirty="0">
                <a:solidFill>
                  <a:srgbClr val="C8C8C8"/>
                </a:solidFill>
                <a:latin typeface="Arial"/>
                <a:ea typeface="Microsoft YaHei"/>
                <a:cs typeface="Arial"/>
              </a:rPr>
              <a:t>4K²</a:t>
            </a: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EE0F4222-AE2D-366C-CCC8-711F1993ABCC}"/>
              </a:ext>
            </a:extLst>
          </p:cNvPr>
          <p:cNvSpPr txBox="1"/>
          <p:nvPr/>
        </p:nvSpPr>
        <p:spPr>
          <a:xfrm>
            <a:off x="885994" y="2535181"/>
            <a:ext cx="49755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r"/>
            <a:r>
              <a:rPr lang="zh-CN" dirty="0">
                <a:solidFill>
                  <a:srgbClr val="C8C8C8"/>
                </a:solidFill>
                <a:latin typeface="Arial"/>
                <a:ea typeface="Microsoft YaHei"/>
                <a:cs typeface="Arial"/>
              </a:rPr>
              <a:t>1K²</a:t>
            </a: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15FA361C-0057-2620-395E-0CAEDF5C7E7E}"/>
              </a:ext>
            </a:extLst>
          </p:cNvPr>
          <p:cNvSpPr txBox="1"/>
          <p:nvPr/>
        </p:nvSpPr>
        <p:spPr>
          <a:xfrm>
            <a:off x="896844" y="3227689"/>
            <a:ext cx="46166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dirty="0">
                <a:solidFill>
                  <a:srgbClr val="C8C8C8"/>
                </a:solidFill>
                <a:latin typeface="Arial"/>
                <a:ea typeface="Microsoft YaHei"/>
                <a:cs typeface="Arial"/>
              </a:rPr>
              <a:t>512²</a:t>
            </a: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DE570647-4DCF-D583-C7DE-7D97F9DECCD4}"/>
              </a:ext>
            </a:extLst>
          </p:cNvPr>
          <p:cNvSpPr txBox="1"/>
          <p:nvPr/>
        </p:nvSpPr>
        <p:spPr>
          <a:xfrm>
            <a:off x="896845" y="3988049"/>
            <a:ext cx="46166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dirty="0">
                <a:solidFill>
                  <a:srgbClr val="C8C8C8"/>
                </a:solidFill>
                <a:latin typeface="Arial"/>
                <a:ea typeface="Microsoft YaHei"/>
                <a:cs typeface="Arial"/>
              </a:rPr>
              <a:t>256²</a:t>
            </a: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4EFD0F5F-1EFA-A91D-1E5E-4673AAB38F89}"/>
              </a:ext>
            </a:extLst>
          </p:cNvPr>
          <p:cNvSpPr txBox="1"/>
          <p:nvPr/>
        </p:nvSpPr>
        <p:spPr>
          <a:xfrm>
            <a:off x="1521482" y="4585072"/>
            <a:ext cx="46166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dirty="0">
                <a:solidFill>
                  <a:srgbClr val="C8C8C8"/>
                </a:solidFill>
                <a:latin typeface="Arial"/>
                <a:ea typeface="Microsoft YaHei"/>
                <a:cs typeface="Arial"/>
              </a:rPr>
              <a:t>slow</a:t>
            </a:r>
          </a:p>
        </p:txBody>
      </p:sp>
      <p:sp>
        <p:nvSpPr>
          <p:cNvPr id="58" name="TextBox 19">
            <a:extLst>
              <a:ext uri="{FF2B5EF4-FFF2-40B4-BE49-F238E27FC236}">
                <a16:creationId xmlns:a16="http://schemas.microsoft.com/office/drawing/2014/main" id="{85FDC4C2-E40B-B6B0-CB82-09528F341E0B}"/>
              </a:ext>
            </a:extLst>
          </p:cNvPr>
          <p:cNvSpPr txBox="1"/>
          <p:nvPr/>
        </p:nvSpPr>
        <p:spPr>
          <a:xfrm>
            <a:off x="10293812" y="4585072"/>
            <a:ext cx="37189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dirty="0">
                <a:solidFill>
                  <a:srgbClr val="C8C8C8"/>
                </a:solidFill>
                <a:latin typeface="Arial"/>
                <a:ea typeface="Microsoft YaHei"/>
                <a:cs typeface="Arial"/>
              </a:rPr>
              <a:t>fast</a:t>
            </a: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9699B330-3396-1CF1-942C-5037F9B49ED8}"/>
              </a:ext>
            </a:extLst>
          </p:cNvPr>
          <p:cNvSpPr txBox="1"/>
          <p:nvPr/>
        </p:nvSpPr>
        <p:spPr>
          <a:xfrm>
            <a:off x="5659983" y="4574220"/>
            <a:ext cx="872034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000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SPEED</a:t>
            </a:r>
          </a:p>
        </p:txBody>
      </p:sp>
      <p:sp>
        <p:nvSpPr>
          <p:cNvPr id="61" name="TextBox 22">
            <a:extLst>
              <a:ext uri="{FF2B5EF4-FFF2-40B4-BE49-F238E27FC236}">
                <a16:creationId xmlns:a16="http://schemas.microsoft.com/office/drawing/2014/main" id="{69A26C0F-31A7-3485-DE03-CF1B786AEBBB}"/>
              </a:ext>
            </a:extLst>
          </p:cNvPr>
          <p:cNvSpPr txBox="1"/>
          <p:nvPr/>
        </p:nvSpPr>
        <p:spPr>
          <a:xfrm rot="16200000">
            <a:off x="-133415" y="2851925"/>
            <a:ext cx="1596591" cy="2923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900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RESOLUTION</a:t>
            </a:r>
          </a:p>
        </p:txBody>
      </p:sp>
      <p:sp>
        <p:nvSpPr>
          <p:cNvPr id="65" name="Ellipse 28">
            <a:extLst>
              <a:ext uri="{FF2B5EF4-FFF2-40B4-BE49-F238E27FC236}">
                <a16:creationId xmlns:a16="http://schemas.microsoft.com/office/drawing/2014/main" id="{6BAA13CD-8D1A-3A01-216B-6A0E28445C45}"/>
              </a:ext>
            </a:extLst>
          </p:cNvPr>
          <p:cNvSpPr/>
          <p:nvPr/>
        </p:nvSpPr>
        <p:spPr>
          <a:xfrm>
            <a:off x="2460787" y="1915185"/>
            <a:ext cx="207116" cy="210312"/>
          </a:xfrm>
          <a:prstGeom prst="ellipse">
            <a:avLst/>
          </a:prstGeom>
          <a:solidFill>
            <a:srgbClr val="E84B3F"/>
          </a:solidFill>
          <a:ln>
            <a:noFill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66" name="TextBox 29">
            <a:extLst>
              <a:ext uri="{FF2B5EF4-FFF2-40B4-BE49-F238E27FC236}">
                <a16:creationId xmlns:a16="http://schemas.microsoft.com/office/drawing/2014/main" id="{F1118C39-7EF0-F186-1E01-56A4A0EEF86C}"/>
              </a:ext>
            </a:extLst>
          </p:cNvPr>
          <p:cNvSpPr txBox="1"/>
          <p:nvPr/>
        </p:nvSpPr>
        <p:spPr>
          <a:xfrm>
            <a:off x="2743618" y="1844252"/>
            <a:ext cx="84638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MatGen</a:t>
            </a:r>
          </a:p>
        </p:txBody>
      </p:sp>
      <p:sp>
        <p:nvSpPr>
          <p:cNvPr id="67" name="TextBox 30">
            <a:extLst>
              <a:ext uri="{FF2B5EF4-FFF2-40B4-BE49-F238E27FC236}">
                <a16:creationId xmlns:a16="http://schemas.microsoft.com/office/drawing/2014/main" id="{E53A3712-F52C-E3F9-BCEA-71D81FE90929}"/>
              </a:ext>
            </a:extLst>
          </p:cNvPr>
          <p:cNvSpPr txBox="1"/>
          <p:nvPr/>
        </p:nvSpPr>
        <p:spPr>
          <a:xfrm>
            <a:off x="2766135" y="2126845"/>
            <a:ext cx="1846659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4K</a:t>
            </a:r>
            <a:r>
              <a:rPr lang="en-US" altLang="zh-CN" sz="1600" baseline="300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2</a:t>
            </a:r>
            <a:r>
              <a:rPr lang="zh-CN" sz="16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 (cascade, slow)</a:t>
            </a:r>
          </a:p>
        </p:txBody>
      </p:sp>
      <p:sp>
        <p:nvSpPr>
          <p:cNvPr id="68" name="TextBox 32">
            <a:extLst>
              <a:ext uri="{FF2B5EF4-FFF2-40B4-BE49-F238E27FC236}">
                <a16:creationId xmlns:a16="http://schemas.microsoft.com/office/drawing/2014/main" id="{2F91BD09-D79C-90DC-DF94-677BF33847DE}"/>
              </a:ext>
            </a:extLst>
          </p:cNvPr>
          <p:cNvSpPr txBox="1"/>
          <p:nvPr/>
        </p:nvSpPr>
        <p:spPr>
          <a:xfrm>
            <a:off x="8401138" y="3196133"/>
            <a:ext cx="936154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MatFuse</a:t>
            </a:r>
          </a:p>
        </p:txBody>
      </p:sp>
      <p:sp>
        <p:nvSpPr>
          <p:cNvPr id="69" name="TextBox 35">
            <a:extLst>
              <a:ext uri="{FF2B5EF4-FFF2-40B4-BE49-F238E27FC236}">
                <a16:creationId xmlns:a16="http://schemas.microsoft.com/office/drawing/2014/main" id="{92F92EF1-1148-3D78-D1D0-52CAC90B0BC9}"/>
              </a:ext>
            </a:extLst>
          </p:cNvPr>
          <p:cNvSpPr txBox="1"/>
          <p:nvPr/>
        </p:nvSpPr>
        <p:spPr>
          <a:xfrm>
            <a:off x="8824439" y="3955687"/>
            <a:ext cx="2051844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b="1" dirty="0" err="1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ReflectanceFusion</a:t>
            </a:r>
            <a:endParaRPr lang="en-US" altLang="zh-CN" b="1" dirty="0">
              <a:solidFill>
                <a:srgbClr val="FFFFFF"/>
              </a:solidFill>
              <a:latin typeface="Arial"/>
              <a:ea typeface="Microsoft YaHei"/>
              <a:cs typeface="Arial"/>
            </a:endParaRP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id="{AF3C9E10-53FF-D543-07BE-DC7FFCBFC4FD}"/>
              </a:ext>
            </a:extLst>
          </p:cNvPr>
          <p:cNvSpPr txBox="1"/>
          <p:nvPr/>
        </p:nvSpPr>
        <p:spPr>
          <a:xfrm>
            <a:off x="6594459" y="3948593"/>
            <a:ext cx="185082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altLang="zh-CN" b="1" dirty="0" err="1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MaterialPicker</a:t>
            </a:r>
            <a:endParaRPr lang="zh-CN" b="1" dirty="0">
              <a:solidFill>
                <a:srgbClr val="FFFFFF"/>
              </a:solidFill>
              <a:latin typeface="Arial"/>
              <a:ea typeface="Microsoft YaHei"/>
              <a:cs typeface="Arial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455765-137C-23A1-073A-E4A76E0CB917}"/>
              </a:ext>
            </a:extLst>
          </p:cNvPr>
          <p:cNvGrpSpPr/>
          <p:nvPr/>
        </p:nvGrpSpPr>
        <p:grpSpPr>
          <a:xfrm>
            <a:off x="5494856" y="1826363"/>
            <a:ext cx="1956155" cy="628742"/>
            <a:chOff x="5494856" y="1940666"/>
            <a:chExt cx="1956155" cy="628742"/>
          </a:xfrm>
        </p:grpSpPr>
        <p:sp>
          <p:nvSpPr>
            <p:cNvPr id="63" name="Rectangle 24">
              <a:extLst>
                <a:ext uri="{FF2B5EF4-FFF2-40B4-BE49-F238E27FC236}">
                  <a16:creationId xmlns:a16="http://schemas.microsoft.com/office/drawing/2014/main" id="{D30371A2-4F37-F6CB-58D8-227AD5FF15AB}"/>
                </a:ext>
              </a:extLst>
            </p:cNvPr>
            <p:cNvSpPr/>
            <p:nvPr/>
          </p:nvSpPr>
          <p:spPr>
            <a:xfrm>
              <a:off x="5494856" y="1940666"/>
              <a:ext cx="1956155" cy="628742"/>
            </a:xfrm>
            <a:prstGeom prst="roundRect">
              <a:avLst>
                <a:gd name="adj" fmla="val 3478"/>
              </a:avLst>
            </a:prstGeom>
            <a:noFill/>
            <a:ln w="23812">
              <a:solidFill>
                <a:srgbClr val="FFC633"/>
              </a:solidFill>
              <a:custDash>
                <a:ds d="400000" sp="280000"/>
              </a:custDash>
            </a:ln>
          </p:spPr>
          <p:txBody>
            <a:bodyPr/>
            <a:lstStyle/>
            <a:p>
              <a:endParaRPr lang="en-US" sz="1100" dirty="0"/>
            </a:p>
          </p:txBody>
        </p:sp>
        <p:sp>
          <p:nvSpPr>
            <p:cNvPr id="71" name="Ellipse 40">
              <a:extLst>
                <a:ext uri="{FF2B5EF4-FFF2-40B4-BE49-F238E27FC236}">
                  <a16:creationId xmlns:a16="http://schemas.microsoft.com/office/drawing/2014/main" id="{06CFFC83-B075-030D-AA5C-26A02CD1242B}"/>
                </a:ext>
              </a:extLst>
            </p:cNvPr>
            <p:cNvSpPr/>
            <p:nvPr/>
          </p:nvSpPr>
          <p:spPr>
            <a:xfrm>
              <a:off x="5703888" y="2029488"/>
              <a:ext cx="207116" cy="210312"/>
            </a:xfrm>
            <a:prstGeom prst="ellipse">
              <a:avLst/>
            </a:prstGeom>
            <a:solidFill>
              <a:srgbClr val="FFC633"/>
            </a:solidFill>
            <a:ln>
              <a:noFill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72" name="TextBox 41">
              <a:extLst>
                <a:ext uri="{FF2B5EF4-FFF2-40B4-BE49-F238E27FC236}">
                  <a16:creationId xmlns:a16="http://schemas.microsoft.com/office/drawing/2014/main" id="{74D3BE83-5B0A-3FFC-23E0-7AE27915B533}"/>
                </a:ext>
              </a:extLst>
            </p:cNvPr>
            <p:cNvSpPr txBox="1"/>
            <p:nvPr/>
          </p:nvSpPr>
          <p:spPr>
            <a:xfrm>
              <a:off x="5869742" y="1991214"/>
              <a:ext cx="7550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r"/>
              <a:r>
                <a:rPr lang="zh-CN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HiMat</a:t>
              </a:r>
            </a:p>
          </p:txBody>
        </p:sp>
        <p:sp>
          <p:nvSpPr>
            <p:cNvPr id="73" name="TextBox 42">
              <a:extLst>
                <a:ext uri="{FF2B5EF4-FFF2-40B4-BE49-F238E27FC236}">
                  <a16:creationId xmlns:a16="http://schemas.microsoft.com/office/drawing/2014/main" id="{5674B15A-5EEA-BF5F-0F06-1E9BE9D96D4C}"/>
                </a:ext>
              </a:extLst>
            </p:cNvPr>
            <p:cNvSpPr txBox="1"/>
            <p:nvPr/>
          </p:nvSpPr>
          <p:spPr>
            <a:xfrm>
              <a:off x="5703888" y="2255478"/>
              <a:ext cx="16863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r"/>
              <a:r>
                <a:rPr lang="zh-CN" sz="1600" dirty="0">
                  <a:solidFill>
                    <a:srgbClr val="9A9A9A"/>
                  </a:solidFill>
                  <a:latin typeface="Arial"/>
                  <a:ea typeface="Microsoft YaHei"/>
                  <a:cs typeface="Arial"/>
                </a:rPr>
                <a:t>4K</a:t>
              </a:r>
              <a:r>
                <a:rPr lang="en-US" altLang="zh-CN" sz="1600" baseline="30000" dirty="0">
                  <a:solidFill>
                    <a:srgbClr val="9A9A9A"/>
                  </a:solidFill>
                  <a:latin typeface="Arial"/>
                  <a:ea typeface="Microsoft YaHei"/>
                  <a:cs typeface="Arial"/>
                </a:rPr>
                <a:t>2</a:t>
              </a:r>
              <a:r>
                <a:rPr lang="zh-CN" sz="1600" dirty="0">
                  <a:solidFill>
                    <a:srgbClr val="9A9A9A"/>
                  </a:solidFill>
                  <a:latin typeface="Arial"/>
                  <a:ea typeface="Microsoft YaHei"/>
                  <a:cs typeface="Arial"/>
                </a:rPr>
                <a:t> · fast</a:t>
              </a:r>
              <a:r>
                <a:rPr lang="zh-CN" altLang="en-US" sz="1600" dirty="0">
                  <a:solidFill>
                    <a:srgbClr val="9A9A9A"/>
                  </a:solidFill>
                  <a:latin typeface="Arial"/>
                  <a:ea typeface="Microsoft YaHei"/>
                  <a:cs typeface="Arial"/>
                </a:rPr>
                <a:t> </a:t>
              </a:r>
              <a:r>
                <a:rPr lang="en-US" altLang="zh-CN" sz="1600" dirty="0">
                  <a:solidFill>
                    <a:srgbClr val="9A9A9A"/>
                  </a:solidFill>
                  <a:latin typeface="Arial"/>
                  <a:ea typeface="Microsoft YaHei"/>
                  <a:cs typeface="Arial"/>
                </a:rPr>
                <a:t>· diverse</a:t>
              </a:r>
              <a:endParaRPr lang="zh-CN" sz="1600" dirty="0">
                <a:solidFill>
                  <a:srgbClr val="9A9A9A"/>
                </a:solidFill>
                <a:latin typeface="Arial"/>
                <a:ea typeface="Microsoft YaHei"/>
                <a:cs typeface="Arial"/>
              </a:endParaRPr>
            </a:p>
          </p:txBody>
        </p:sp>
      </p:grpSp>
      <p:sp>
        <p:nvSpPr>
          <p:cNvPr id="74" name="Ellipse 28">
            <a:extLst>
              <a:ext uri="{FF2B5EF4-FFF2-40B4-BE49-F238E27FC236}">
                <a16:creationId xmlns:a16="http://schemas.microsoft.com/office/drawing/2014/main" id="{7C8303E9-9E64-05F8-B3FC-198A85AF6709}"/>
              </a:ext>
            </a:extLst>
          </p:cNvPr>
          <p:cNvSpPr/>
          <p:nvPr/>
        </p:nvSpPr>
        <p:spPr>
          <a:xfrm>
            <a:off x="6285204" y="4021392"/>
            <a:ext cx="207116" cy="210312"/>
          </a:xfrm>
          <a:prstGeom prst="ellipse">
            <a:avLst/>
          </a:prstGeom>
          <a:solidFill>
            <a:srgbClr val="E84B3F"/>
          </a:solidFill>
          <a:ln>
            <a:noFill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75" name="Ellipse 28">
            <a:extLst>
              <a:ext uri="{FF2B5EF4-FFF2-40B4-BE49-F238E27FC236}">
                <a16:creationId xmlns:a16="http://schemas.microsoft.com/office/drawing/2014/main" id="{696782EB-3014-2998-C331-3059F6D33975}"/>
              </a:ext>
            </a:extLst>
          </p:cNvPr>
          <p:cNvSpPr/>
          <p:nvPr/>
        </p:nvSpPr>
        <p:spPr>
          <a:xfrm>
            <a:off x="8527327" y="4021392"/>
            <a:ext cx="207116" cy="210312"/>
          </a:xfrm>
          <a:prstGeom prst="ellipse">
            <a:avLst/>
          </a:prstGeom>
          <a:solidFill>
            <a:srgbClr val="E84B3F"/>
          </a:solidFill>
          <a:ln>
            <a:noFill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76" name="TextBox 30">
            <a:extLst>
              <a:ext uri="{FF2B5EF4-FFF2-40B4-BE49-F238E27FC236}">
                <a16:creationId xmlns:a16="http://schemas.microsoft.com/office/drawing/2014/main" id="{A74C2135-D75A-BF88-FAA0-85226A2B19F9}"/>
              </a:ext>
            </a:extLst>
          </p:cNvPr>
          <p:cNvSpPr txBox="1"/>
          <p:nvPr/>
        </p:nvSpPr>
        <p:spPr>
          <a:xfrm>
            <a:off x="6594459" y="4201908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sz="16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256</a:t>
            </a:r>
            <a:r>
              <a:rPr lang="en-US" altLang="zh-CN" sz="1600" baseline="300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2</a:t>
            </a:r>
            <a:endParaRPr lang="zh-CN" sz="1600" baseline="30000" dirty="0">
              <a:solidFill>
                <a:srgbClr val="9A9A9A"/>
              </a:solidFill>
              <a:latin typeface="Arial"/>
              <a:ea typeface="Microsoft YaHei"/>
              <a:cs typeface="Arial"/>
            </a:endParaRPr>
          </a:p>
        </p:txBody>
      </p:sp>
      <p:sp>
        <p:nvSpPr>
          <p:cNvPr id="77" name="TextBox 30">
            <a:extLst>
              <a:ext uri="{FF2B5EF4-FFF2-40B4-BE49-F238E27FC236}">
                <a16:creationId xmlns:a16="http://schemas.microsoft.com/office/drawing/2014/main" id="{D7549E40-EC9E-015D-D101-F122CD18F572}"/>
              </a:ext>
            </a:extLst>
          </p:cNvPr>
          <p:cNvSpPr txBox="1"/>
          <p:nvPr/>
        </p:nvSpPr>
        <p:spPr>
          <a:xfrm>
            <a:off x="8834468" y="4207974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sz="16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256</a:t>
            </a:r>
            <a:r>
              <a:rPr lang="en-US" altLang="zh-CN" sz="1600" baseline="300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2</a:t>
            </a:r>
            <a:endParaRPr lang="zh-CN" sz="1600" baseline="30000" dirty="0">
              <a:solidFill>
                <a:srgbClr val="9A9A9A"/>
              </a:solidFill>
              <a:latin typeface="Arial"/>
              <a:ea typeface="Microsoft YaHei"/>
              <a:cs typeface="Arial"/>
            </a:endParaRPr>
          </a:p>
        </p:txBody>
      </p:sp>
      <p:sp>
        <p:nvSpPr>
          <p:cNvPr id="78" name="Ellipse 28">
            <a:extLst>
              <a:ext uri="{FF2B5EF4-FFF2-40B4-BE49-F238E27FC236}">
                <a16:creationId xmlns:a16="http://schemas.microsoft.com/office/drawing/2014/main" id="{3D2D876E-635D-8C2F-C92A-9E359F90850C}"/>
              </a:ext>
            </a:extLst>
          </p:cNvPr>
          <p:cNvSpPr/>
          <p:nvPr/>
        </p:nvSpPr>
        <p:spPr>
          <a:xfrm>
            <a:off x="8110826" y="3261032"/>
            <a:ext cx="207116" cy="210312"/>
          </a:xfrm>
          <a:prstGeom prst="ellipse">
            <a:avLst/>
          </a:prstGeom>
          <a:solidFill>
            <a:srgbClr val="E84B3F"/>
          </a:solidFill>
          <a:ln>
            <a:noFill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79" name="TextBox 30">
            <a:extLst>
              <a:ext uri="{FF2B5EF4-FFF2-40B4-BE49-F238E27FC236}">
                <a16:creationId xmlns:a16="http://schemas.microsoft.com/office/drawing/2014/main" id="{DF0CA036-EB4E-9CA7-DBC5-0EF021977F77}"/>
              </a:ext>
            </a:extLst>
          </p:cNvPr>
          <p:cNvSpPr txBox="1"/>
          <p:nvPr/>
        </p:nvSpPr>
        <p:spPr>
          <a:xfrm>
            <a:off x="8401138" y="3433035"/>
            <a:ext cx="416781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en-US" altLang="zh-CN" sz="16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512</a:t>
            </a:r>
            <a:r>
              <a:rPr lang="en-US" altLang="zh-CN" sz="1600" baseline="30000" dirty="0">
                <a:solidFill>
                  <a:srgbClr val="9A9A9A"/>
                </a:solidFill>
                <a:latin typeface="Arial"/>
                <a:ea typeface="Microsoft YaHei"/>
                <a:cs typeface="Arial"/>
              </a:rPr>
              <a:t>2</a:t>
            </a:r>
            <a:endParaRPr lang="zh-CN" sz="1600" baseline="30000" dirty="0">
              <a:solidFill>
                <a:srgbClr val="9A9A9A"/>
              </a:solidFill>
              <a:latin typeface="Arial"/>
              <a:ea typeface="Microsoft YaHei"/>
              <a:cs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9B5A0DC-EEED-CFA1-5BB5-A3DEB4F30EF9}"/>
              </a:ext>
            </a:extLst>
          </p:cNvPr>
          <p:cNvSpPr txBox="1"/>
          <p:nvPr/>
        </p:nvSpPr>
        <p:spPr>
          <a:xfrm>
            <a:off x="0" y="4917169"/>
            <a:ext cx="7928227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CY"/>
            </a:defPPr>
            <a:lvl1pPr>
              <a:defRPr sz="800" i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Speed uses A100-equivalent time from FP16</a:t>
            </a:r>
            <a:r>
              <a:rPr lang="en-US" altLang="zh-CN" dirty="0"/>
              <a:t>/BF16</a:t>
            </a:r>
            <a:r>
              <a:rPr lang="en-US" dirty="0"/>
              <a:t> throughput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7097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Presentation Ope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sentation Clos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55063E-D597-7646-969B-FC80AD065AD0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ac1dc514-db30-4aac-8c40-020010728784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17059</TotalTime>
  <Words>2893</Words>
  <Application>Microsoft Macintosh PowerPoint</Application>
  <PresentationFormat>Custom</PresentationFormat>
  <Paragraphs>499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Microsoft YaHei</vt:lpstr>
      <vt:lpstr>Aptos</vt:lpstr>
      <vt:lpstr>Arial</vt:lpstr>
      <vt:lpstr>Calibri</vt:lpstr>
      <vt:lpstr>Linux Libertine O Semibold</vt:lpstr>
      <vt:lpstr>Presentation Opening</vt:lpstr>
      <vt:lpstr>Presentation Content Templates</vt:lpstr>
      <vt:lpstr>2_Presentation Content Templates</vt:lpstr>
      <vt:lpstr>1_Presentation Content Templates</vt:lpstr>
      <vt:lpstr>Presentation Closing</vt:lpstr>
      <vt:lpstr>Presentation Content Templates</vt:lpstr>
      <vt:lpstr>HiMat: DiT-based Ultra-High Resolution SVBRDF Generation </vt:lpstr>
      <vt:lpstr>Background -  What is SVBRDF</vt:lpstr>
      <vt:lpstr>Background -  What is SVBRDF</vt:lpstr>
      <vt:lpstr>Background - Why use 4K SVBRDF in rendering?</vt:lpstr>
      <vt:lpstr>Background - Traditional 4K SVBRDF authoring </vt:lpstr>
      <vt:lpstr>Related work - SVBRDF Generation </vt:lpstr>
      <vt:lpstr>Related work - SVBRDF Generation    </vt:lpstr>
      <vt:lpstr>Related work - 4K SVBRDF Generation   </vt:lpstr>
      <vt:lpstr>Resolution v.s. Speed </vt:lpstr>
      <vt:lpstr>PowerPoint Presentation</vt:lpstr>
      <vt:lpstr>PowerPoint Presentation</vt:lpstr>
      <vt:lpstr>PowerPoint Presentation</vt:lpstr>
      <vt:lpstr>Our design: Resolution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Loizou</dc:creator>
  <cp:lastModifiedBy>Zixiong Wang</cp:lastModifiedBy>
  <cp:revision>1595</cp:revision>
  <dcterms:created xsi:type="dcterms:W3CDTF">2023-11-13T10:22:45Z</dcterms:created>
  <dcterms:modified xsi:type="dcterms:W3CDTF">2026-05-07T10:03:12Z</dcterms:modified>
</cp:coreProperties>
</file>